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7.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4"/>
    <p:sldMasterId id="2147484585" r:id="rId5"/>
    <p:sldMasterId id="2147484617" r:id="rId6"/>
    <p:sldMasterId id="2147484635" r:id="rId7"/>
    <p:sldMasterId id="2147484697" r:id="rId8"/>
    <p:sldMasterId id="2147484724" r:id="rId9"/>
    <p:sldMasterId id="2147484755" r:id="rId10"/>
    <p:sldMasterId id="2147484779" r:id="rId11"/>
  </p:sldMasterIdLst>
  <p:notesMasterIdLst>
    <p:notesMasterId r:id="rId30"/>
  </p:notesMasterIdLst>
  <p:handoutMasterIdLst>
    <p:handoutMasterId r:id="rId31"/>
  </p:handoutMasterIdLst>
  <p:sldIdLst>
    <p:sldId id="2076137590" r:id="rId12"/>
    <p:sldId id="2076137587" r:id="rId13"/>
    <p:sldId id="2076137588" r:id="rId14"/>
    <p:sldId id="2076137589" r:id="rId15"/>
    <p:sldId id="2076137591" r:id="rId16"/>
    <p:sldId id="2076137620" r:id="rId17"/>
    <p:sldId id="2076137593" r:id="rId18"/>
    <p:sldId id="2076137633" r:id="rId19"/>
    <p:sldId id="2076137634" r:id="rId20"/>
    <p:sldId id="266" r:id="rId21"/>
    <p:sldId id="286" r:id="rId22"/>
    <p:sldId id="2076137635" r:id="rId23"/>
    <p:sldId id="2076137636" r:id="rId24"/>
    <p:sldId id="2076137637" r:id="rId25"/>
    <p:sldId id="288" r:id="rId26"/>
    <p:sldId id="291" r:id="rId27"/>
    <p:sldId id="257" r:id="rId28"/>
    <p:sldId id="269"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2076137590"/>
            <p14:sldId id="2076137587"/>
            <p14:sldId id="2076137588"/>
            <p14:sldId id="2076137589"/>
            <p14:sldId id="2076137591"/>
            <p14:sldId id="2076137620"/>
            <p14:sldId id="2076137593"/>
            <p14:sldId id="2076137633"/>
          </p14:sldIdLst>
        </p14:section>
        <p14:section name="Service Mesh" id="{91CFB5F8-B700-40C0-BB32-2BC3CC7CFCC2}">
          <p14:sldIdLst>
            <p14:sldId id="2076137634"/>
            <p14:sldId id="266"/>
            <p14:sldId id="286"/>
            <p14:sldId id="2076137635"/>
            <p14:sldId id="2076137636"/>
            <p14:sldId id="2076137637"/>
            <p14:sldId id="288"/>
            <p14:sldId id="291"/>
            <p14:sldId id="257"/>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4"/>
    <a:srgbClr val="0066CC"/>
    <a:srgbClr val="3C3C41"/>
    <a:srgbClr val="FFFFFF"/>
    <a:srgbClr val="69696D"/>
    <a:srgbClr val="FCFDFE"/>
    <a:srgbClr val="0F78D4"/>
    <a:srgbClr val="B3DEFF"/>
    <a:srgbClr val="F2F8F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301138-38EB-44D4-B0E6-A8DF7CCC7903}" v="5" dt="2021-01-28T16:49:45.3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8435" autoAdjust="0"/>
  </p:normalViewPr>
  <p:slideViewPr>
    <p:cSldViewPr snapToGrid="0">
      <p:cViewPr varScale="1">
        <p:scale>
          <a:sx n="110" d="100"/>
          <a:sy n="110" d="100"/>
        </p:scale>
        <p:origin x="1088" y="184"/>
      </p:cViewPr>
      <p:guideLst/>
    </p:cSldViewPr>
  </p:slideViewPr>
  <p:notesTextViewPr>
    <p:cViewPr>
      <p:scale>
        <a:sx n="1" d="1"/>
        <a:sy n="1" d="1"/>
      </p:scale>
      <p:origin x="0" y="0"/>
    </p:cViewPr>
  </p:notesTextViewPr>
  <p:sorterViewPr>
    <p:cViewPr varScale="1">
      <p:scale>
        <a:sx n="100" d="100"/>
        <a:sy n="100" d="100"/>
      </p:scale>
      <p:origin x="0" y="-2448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2/11/21 3:00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7:18:21.74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8414 7239 16383 0 0,'0'0'-16383'0'0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7:18:21.74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15984 9224 16383 0 0,'0'0'-16383'0'0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7:18:21.74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11799 6722 16383 0 0,'0'0'-16383'0'0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7:18:21.74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12139 8001 16383 0 0,'0'0'-16383'0'0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2/11/21 3:00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Previous ones:</a:t>
            </a:r>
          </a:p>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Pod security policy (preview) feature retirement = May 31</a:t>
            </a:r>
            <a:r>
              <a:rPr lang="en-US" baseline="30000">
                <a:gradFill>
                  <a:gsLst>
                    <a:gs pos="2917">
                      <a:schemeClr val="tx1"/>
                    </a:gs>
                    <a:gs pos="30000">
                      <a:schemeClr val="tx1"/>
                    </a:gs>
                  </a:gsLst>
                  <a:lin ang="5400000" scaled="0"/>
                </a:gradFill>
              </a:rPr>
              <a:t>st</a:t>
            </a:r>
            <a:r>
              <a:rPr lang="en-US">
                <a:gradFill>
                  <a:gsLst>
                    <a:gs pos="2917">
                      <a:schemeClr val="tx1"/>
                    </a:gs>
                    <a:gs pos="30000">
                      <a:schemeClr val="tx1"/>
                    </a:gs>
                  </a:gsLst>
                  <a:lin ang="5400000" scaled="0"/>
                </a:gradFill>
              </a:rPr>
              <a:t>, 2021</a:t>
            </a:r>
          </a:p>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Once GA, AKS will default to its new GPU specialized image</a:t>
            </a:r>
          </a:p>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1.16.x clusters cannot be created anymore</a:t>
            </a:r>
          </a:p>
          <a:p>
            <a:pPr marL="285750" indent="-285750">
              <a:lnSpc>
                <a:spcPct val="90000"/>
              </a:lnSpc>
              <a:spcAft>
                <a:spcPts val="600"/>
              </a:spcAft>
              <a:buFont typeface="Arial" panose="020B0604020202020204" pitchFamily="34" charset="0"/>
              <a:buChar char="•"/>
            </a:pPr>
            <a:endParaRPr lang="en-US">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New:</a:t>
            </a:r>
          </a:p>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Simplified access for integration with AAD including support for Conditional Access</a:t>
            </a:r>
          </a:p>
          <a:p>
            <a:pPr marL="503012" lvl="1"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No admin accounts if desired</a:t>
            </a:r>
          </a:p>
          <a:p>
            <a:pPr marL="285750" indent="-285750">
              <a:lnSpc>
                <a:spcPct val="90000"/>
              </a:lnSpc>
              <a:spcAft>
                <a:spcPts val="600"/>
              </a:spcAft>
              <a:buFont typeface="Arial" panose="020B0604020202020204" pitchFamily="34" charset="0"/>
              <a:buChar char="•"/>
            </a:pPr>
            <a:endParaRPr lang="en-US">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a:gradFill>
                <a:gsLst>
                  <a:gs pos="2917">
                    <a:schemeClr val="tx1"/>
                  </a:gs>
                  <a:gs pos="30000">
                    <a:schemeClr val="tx1"/>
                  </a:gs>
                </a:gsLst>
                <a:lin ang="5400000" scaled="0"/>
              </a:gradFill>
            </a:endParaRPr>
          </a:p>
          <a:p>
            <a:r>
              <a:rPr lang="en-US"/>
              <a:t>Release Notes: https://</a:t>
            </a:r>
            <a:r>
              <a:rPr lang="en-US" err="1"/>
              <a:t>github.com</a:t>
            </a:r>
            <a:r>
              <a:rPr lang="en-US"/>
              <a:t>/Azure/AKS/releases/tag/2021-01-25</a:t>
            </a:r>
          </a:p>
          <a:p>
            <a:r>
              <a:rPr lang="en-US"/>
              <a:t>Azure AD Conditional Access: https://</a:t>
            </a:r>
            <a:r>
              <a:rPr lang="en-US" err="1"/>
              <a:t>docs.microsoft.com</a:t>
            </a:r>
            <a:r>
              <a:rPr lang="en-US"/>
              <a:t>/azure/</a:t>
            </a:r>
            <a:r>
              <a:rPr lang="en-US" err="1"/>
              <a:t>aks</a:t>
            </a:r>
            <a:r>
              <a:rPr lang="en-US"/>
              <a:t>/</a:t>
            </a:r>
            <a:r>
              <a:rPr lang="en-US" err="1"/>
              <a:t>managed-aad#use-conditional-access-with-azure-ad-and-aks</a:t>
            </a:r>
            <a:endParaRPr lang="en-US"/>
          </a:p>
          <a:p>
            <a:r>
              <a:rPr lang="en-US"/>
              <a:t>Auto-upgrade channel: https://</a:t>
            </a:r>
            <a:r>
              <a:rPr lang="en-US" err="1"/>
              <a:t>docs.microsoft.com</a:t>
            </a:r>
            <a:r>
              <a:rPr lang="en-US"/>
              <a:t>/</a:t>
            </a:r>
            <a:r>
              <a:rPr lang="en-US" err="1"/>
              <a:t>en</a:t>
            </a:r>
            <a:r>
              <a:rPr lang="en-US"/>
              <a:t>-us/azure/</a:t>
            </a:r>
            <a:r>
              <a:rPr lang="en-US" err="1"/>
              <a:t>aks</a:t>
            </a:r>
            <a:r>
              <a:rPr lang="en-US"/>
              <a:t>/</a:t>
            </a:r>
            <a:r>
              <a:rPr lang="en-US" err="1"/>
              <a:t>upgrade-cluster#set-auto-upgrade-channel-preview</a:t>
            </a:r>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8631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 video feed for demo environment</a:t>
            </a:r>
          </a:p>
        </p:txBody>
      </p:sp>
      <p:sp>
        <p:nvSpPr>
          <p:cNvPr id="4" name="Slide Number Placeholder 3"/>
          <p:cNvSpPr>
            <a:spLocks noGrp="1"/>
          </p:cNvSpPr>
          <p:nvPr>
            <p:ph type="sldNum" sz="quarter" idx="5"/>
          </p:nvPr>
        </p:nvSpPr>
        <p:spPr/>
        <p:txBody>
          <a:bodyPr/>
          <a:lstStyle/>
          <a:p>
            <a:fld id="{49A66CDE-DAD0-4902-A655-46B9541BF00D}" type="slidenum">
              <a:rPr lang="en-US" smtClean="0"/>
              <a:t>18</a:t>
            </a:fld>
            <a:endParaRPr lang="en-US"/>
          </a:p>
        </p:txBody>
      </p:sp>
    </p:spTree>
    <p:extLst>
      <p:ext uri="{BB962C8B-B14F-4D97-AF65-F5344CB8AC3E}">
        <p14:creationId xmlns:p14="http://schemas.microsoft.com/office/powerpoint/2010/main" val="2965512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 Native IDEs- think GitHub </a:t>
            </a:r>
            <a:r>
              <a:rPr lang="en-US" err="1"/>
              <a:t>Codespaces</a:t>
            </a:r>
            <a:r>
              <a:rPr lang="en-US"/>
              <a:t> (beta) </a:t>
            </a:r>
          </a:p>
          <a:p>
            <a:r>
              <a:rPr lang="en-US"/>
              <a:t>K8s on the edge </a:t>
            </a:r>
          </a:p>
          <a:p>
            <a:r>
              <a:rPr lang="en-US"/>
              <a:t>Cloud Native + Web Assembly (</a:t>
            </a:r>
            <a:r>
              <a:rPr lang="en-US" err="1"/>
              <a:t>Wasm</a:t>
            </a:r>
            <a:r>
              <a:rPr lang="en-US"/>
              <a:t>)</a:t>
            </a:r>
          </a:p>
          <a:p>
            <a:r>
              <a:rPr lang="en-US"/>
              <a:t>Rise of FinOps- </a:t>
            </a:r>
            <a:r>
              <a:rPr lang="en-US" err="1"/>
              <a:t>KubeCost</a:t>
            </a:r>
            <a:r>
              <a:rPr lang="en-US"/>
              <a:t> – Linux foundation launch the </a:t>
            </a:r>
            <a:r>
              <a:rPr lang="en-US" err="1"/>
              <a:t>finops</a:t>
            </a:r>
            <a:r>
              <a:rPr lang="en-US"/>
              <a:t> foundation to help innovation for managing cloud cost </a:t>
            </a:r>
          </a:p>
          <a:p>
            <a:r>
              <a:rPr lang="en-US"/>
              <a:t>More rust</a:t>
            </a:r>
          </a:p>
          <a:p>
            <a:r>
              <a:rPr lang="en-US" err="1"/>
              <a:t>Gitops</a:t>
            </a:r>
            <a:r>
              <a:rPr lang="en-US"/>
              <a:t> </a:t>
            </a:r>
          </a:p>
          <a:p>
            <a:r>
              <a:rPr lang="en-US"/>
              <a:t>Service catalogs- </a:t>
            </a:r>
            <a:r>
              <a:rPr lang="en-US" err="1"/>
              <a:t>cn</a:t>
            </a:r>
            <a:r>
              <a:rPr lang="en-US"/>
              <a:t> developer dashboards </a:t>
            </a:r>
          </a:p>
          <a:p>
            <a:r>
              <a:rPr lang="en-US"/>
              <a:t>Cross cloud </a:t>
            </a:r>
          </a:p>
          <a:p>
            <a:r>
              <a:rPr lang="en-US" err="1"/>
              <a:t>eBPF</a:t>
            </a:r>
            <a:r>
              <a:rPr lang="en-US"/>
              <a:t> extending the behavior of the </a:t>
            </a:r>
            <a:r>
              <a:rPr lang="en-US" err="1"/>
              <a:t>linux</a:t>
            </a:r>
            <a:r>
              <a:rPr lang="en-US"/>
              <a:t> kernel – projects like </a:t>
            </a:r>
            <a:r>
              <a:rPr lang="en-US" err="1"/>
              <a:t>falco</a:t>
            </a:r>
            <a:r>
              <a:rPr lang="en-US"/>
              <a:t> and cilium are </a:t>
            </a:r>
            <a:r>
              <a:rPr lang="en-US" err="1"/>
              <a:t>eBPF</a:t>
            </a:r>
            <a:r>
              <a:rPr lang="en-US"/>
              <a:t> based (sandboxed extension mechanism for the kernel)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8046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49A66CDE-DAD0-4902-A655-46B9541BF00D}" type="slidenum">
              <a:rPr lang="en-US"/>
              <a:t>10</a:t>
            </a:fld>
            <a:endParaRPr lang="en-US"/>
          </a:p>
        </p:txBody>
      </p:sp>
    </p:spTree>
    <p:extLst>
      <p:ext uri="{BB962C8B-B14F-4D97-AF65-F5344CB8AC3E}">
        <p14:creationId xmlns:p14="http://schemas.microsoft.com/office/powerpoint/2010/main" val="1957042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as companies began to refactor and/or re-platform their applications following a microservice model, the complexity of controlling communications between these applications with traditional methods becomes more and more complex to manage.</a:t>
            </a:r>
          </a:p>
          <a:p>
            <a:endParaRPr lang="en-US" dirty="0">
              <a:cs typeface="Calibri"/>
            </a:endParaRPr>
          </a:p>
          <a:p>
            <a:r>
              <a:rPr lang="en-US" dirty="0">
                <a:cs typeface="Calibri"/>
              </a:rPr>
              <a:t>And a lot the complexity comes with a traditional operational approach that may not scale with these new systems that are providing microservices hosting platforms such as Kubernetes, so we need a new approach and that gave birth to what’s now known as a service mesh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66CDE-DAD0-4902-A655-46B9541BF0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486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Merriweather"/>
              </a:rPr>
              <a:t>The urgency of considering a service mesh depends on your organization’s challenges and goals, but can also be considered by your current process or state of operations. </a:t>
            </a:r>
          </a:p>
          <a:p>
            <a:r>
              <a:rPr lang="en-US" b="0" i="0" dirty="0">
                <a:solidFill>
                  <a:srgbClr val="333333"/>
                </a:solidFill>
                <a:effectLst/>
                <a:latin typeface="Merriweather"/>
              </a:rPr>
              <a:t>Here are some states that may reduce or eliminate your urgency to use a service mesh: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66CDE-DAD0-4902-A655-46B9541BF0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228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Merriweather"/>
              </a:rPr>
              <a:t>The urgency of considering a service mesh depends on your organization’s challenges and goals, but can also be considered by your current process or state of operations. </a:t>
            </a:r>
          </a:p>
          <a:p>
            <a:r>
              <a:rPr lang="en-US" b="0" i="0" dirty="0">
                <a:solidFill>
                  <a:srgbClr val="333333"/>
                </a:solidFill>
                <a:effectLst/>
                <a:latin typeface="Merriweather"/>
              </a:rPr>
              <a:t>Here are some states that may reduce or eliminate your urgency to use a service mesh: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66CDE-DAD0-4902-A655-46B9541BF0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224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you can imagine this is a very active space, filling up with many vendors </a:t>
            </a:r>
          </a:p>
          <a:p>
            <a:endParaRPr lang="en-US" dirty="0"/>
          </a:p>
          <a:p>
            <a:endParaRPr lang="en-US" dirty="0"/>
          </a:p>
          <a:p>
            <a:r>
              <a:rPr lang="en-US" dirty="0"/>
              <a:t>This is just a slice of service meshes available and there’s probably another 5-10 not listed here, all trying to solve the complexity of securing service-to-service communications</a:t>
            </a:r>
          </a:p>
        </p:txBody>
      </p:sp>
      <p:sp>
        <p:nvSpPr>
          <p:cNvPr id="4" name="Slide Number Placeholder 3"/>
          <p:cNvSpPr>
            <a:spLocks noGrp="1"/>
          </p:cNvSpPr>
          <p:nvPr>
            <p:ph type="sldNum" sz="quarter" idx="5"/>
          </p:nvPr>
        </p:nvSpPr>
        <p:spPr/>
        <p:txBody>
          <a:bodyPr/>
          <a:lstStyle/>
          <a:p>
            <a:fld id="{49A66CDE-DAD0-4902-A655-46B9541BF00D}" type="slidenum">
              <a:rPr lang="en-US" smtClean="0"/>
              <a:t>15</a:t>
            </a:fld>
            <a:endParaRPr lang="en-US"/>
          </a:p>
        </p:txBody>
      </p:sp>
    </p:spTree>
    <p:extLst>
      <p:ext uri="{BB962C8B-B14F-4D97-AF65-F5344CB8AC3E}">
        <p14:creationId xmlns:p14="http://schemas.microsoft.com/office/powerpoint/2010/main" val="2316992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you can imagine this is a very active space, filling up with many vendors </a:t>
            </a:r>
          </a:p>
          <a:p>
            <a:endParaRPr lang="en-US" dirty="0"/>
          </a:p>
          <a:p>
            <a:endParaRPr lang="en-US" dirty="0"/>
          </a:p>
          <a:p>
            <a:r>
              <a:rPr lang="en-US" dirty="0"/>
              <a:t>This is just a slice of service meshes available and there’s probably another 5-10 not listed here, all trying to solve the complexity of securing service-to-service communications</a:t>
            </a:r>
          </a:p>
        </p:txBody>
      </p:sp>
      <p:sp>
        <p:nvSpPr>
          <p:cNvPr id="4" name="Slide Number Placeholder 3"/>
          <p:cNvSpPr>
            <a:spLocks noGrp="1"/>
          </p:cNvSpPr>
          <p:nvPr>
            <p:ph type="sldNum" sz="quarter" idx="5"/>
          </p:nvPr>
        </p:nvSpPr>
        <p:spPr/>
        <p:txBody>
          <a:bodyPr/>
          <a:lstStyle/>
          <a:p>
            <a:fld id="{49A66CDE-DAD0-4902-A655-46B9541BF00D}" type="slidenum">
              <a:rPr lang="en-US" smtClean="0"/>
              <a:t>16</a:t>
            </a:fld>
            <a:endParaRPr lang="en-US"/>
          </a:p>
        </p:txBody>
      </p:sp>
    </p:spTree>
    <p:extLst>
      <p:ext uri="{BB962C8B-B14F-4D97-AF65-F5344CB8AC3E}">
        <p14:creationId xmlns:p14="http://schemas.microsoft.com/office/powerpoint/2010/main" val="434289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about the whole 80/20 rule, we again focused on the 80% of major needs and functionality to be made easy to do. </a:t>
            </a:r>
          </a:p>
        </p:txBody>
      </p:sp>
      <p:sp>
        <p:nvSpPr>
          <p:cNvPr id="4" name="Slide Number Placeholder 3"/>
          <p:cNvSpPr>
            <a:spLocks noGrp="1"/>
          </p:cNvSpPr>
          <p:nvPr>
            <p:ph type="sldNum" sz="quarter" idx="5"/>
          </p:nvPr>
        </p:nvSpPr>
        <p:spPr/>
        <p:txBody>
          <a:bodyPr/>
          <a:lstStyle/>
          <a:p>
            <a:fld id="{49A66CDE-DAD0-4902-A655-46B9541BF00D}" type="slidenum">
              <a:rPr lang="en-US" smtClean="0"/>
              <a:t>17</a:t>
            </a:fld>
            <a:endParaRPr lang="en-US"/>
          </a:p>
        </p:txBody>
      </p:sp>
    </p:spTree>
    <p:extLst>
      <p:ext uri="{BB962C8B-B14F-4D97-AF65-F5344CB8AC3E}">
        <p14:creationId xmlns:p14="http://schemas.microsoft.com/office/powerpoint/2010/main" val="3219976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0867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27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367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741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6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5840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848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7691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8420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163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93627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48490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9068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3867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448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3588082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95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668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134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864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9239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010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35699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5580868" cy="1067272"/>
          </a:xfrm>
        </p:spPr>
        <p:txBody>
          <a:bodyPr vert="horz" wrap="square" lIns="146304" tIns="91440" rIns="146304" bIns="91440" rtlCol="0" anchor="t">
            <a:noAutofit/>
          </a:bodyPr>
          <a:lstStyle>
            <a:lvl1pPr>
              <a:defRPr lang="en-US" sz="3672"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9"/>
            <a:ext cx="5580867" cy="1374897"/>
          </a:xfrm>
        </p:spPr>
        <p:txBody>
          <a:bodyPr/>
          <a:lstStyle>
            <a:lvl1pPr marL="0" indent="0">
              <a:lnSpc>
                <a:spcPct val="100000"/>
              </a:lnSpc>
              <a:spcBef>
                <a:spcPts val="1428"/>
              </a:spcBef>
              <a:buFont typeface="Arial" panose="020B0604020202020204" pitchFamily="34" charset="0"/>
              <a:buNone/>
              <a:defRPr lang="en-US" sz="1428"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42768"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2pPr>
            <a:lvl3pPr marL="571281"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3pPr>
            <a:lvl4pPr marL="799792"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4pPr>
            <a:lvl5pPr marL="1028305"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5588" y="6639525"/>
            <a:ext cx="2468593" cy="449667"/>
          </a:xfrm>
          <a:prstGeom prst="rect">
            <a:avLst/>
          </a:prstGeom>
          <a:noFill/>
        </p:spPr>
        <p:txBody>
          <a:bodyPr wrap="square" lIns="186494" tIns="149196" rIns="186494" bIns="149196" rtlCol="0">
            <a:spAutoFit/>
          </a:bodyPr>
          <a:lstStyle/>
          <a:p>
            <a:pPr>
              <a:lnSpc>
                <a:spcPct val="90000"/>
              </a:lnSpc>
              <a:spcAft>
                <a:spcPts val="612"/>
              </a:spcAft>
            </a:pPr>
            <a:r>
              <a:rPr lang="en-US" sz="1020">
                <a:solidFill>
                  <a:srgbClr val="FF0000"/>
                </a:solidFill>
              </a:rPr>
              <a:t>Microsoft Confidential</a:t>
            </a:r>
          </a:p>
        </p:txBody>
      </p:sp>
    </p:spTree>
    <p:extLst>
      <p:ext uri="{BB962C8B-B14F-4D97-AF65-F5344CB8AC3E}">
        <p14:creationId xmlns:p14="http://schemas.microsoft.com/office/powerpoint/2010/main" val="41793251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38241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1"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00" indent="-291380">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142" indent="-228249">
              <a:lnSpc>
                <a:spcPct val="100000"/>
              </a:lnSpc>
              <a:buClr>
                <a:schemeClr val="tx2"/>
              </a:buClr>
              <a:defRPr sz="1428"/>
            </a:lvl3pPr>
            <a:lvl4pPr marL="932418" indent="-228249">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6"/>
            <a:ext cx="5049726" cy="917575"/>
          </a:xfrm>
        </p:spPr>
        <p:txBody>
          <a:bodyPr/>
          <a:lstStyle>
            <a:lvl1pPr>
              <a:defRPr sz="3672"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204843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954646"/>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9067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4093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697703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1"/>
            <a:ext cx="11889564" cy="917575"/>
          </a:xfrm>
        </p:spPr>
        <p:txBody>
          <a:bodyPr/>
          <a:lstStyle>
            <a:lvl1pPr marL="0" algn="l" defTabSz="913340" rtl="0" eaLnBrk="1" latinLnBrk="0" hangingPunct="1">
              <a:spcBef>
                <a:spcPct val="0"/>
              </a:spcBef>
              <a:buNone/>
              <a:defRPr lang="en-US" sz="4395"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228785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74639" y="350790"/>
            <a:ext cx="5667945" cy="917575"/>
          </a:xfrm>
        </p:spPr>
        <p:txBody>
          <a:bodyPr/>
          <a:lstStyle/>
          <a:p>
            <a:r>
              <a:rPr lang="en-US"/>
              <a:t>Click to edit Master title style</a:t>
            </a:r>
          </a:p>
        </p:txBody>
      </p:sp>
    </p:spTree>
    <p:extLst>
      <p:ext uri="{BB962C8B-B14F-4D97-AF65-F5344CB8AC3E}">
        <p14:creationId xmlns:p14="http://schemas.microsoft.com/office/powerpoint/2010/main" val="1179082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2403475"/>
            <a:ext cx="3690937" cy="1246188"/>
          </a:xfrm>
        </p:spPr>
        <p:txBody>
          <a:bodyPr lIns="0" tIns="0" rIns="0" bIns="0"/>
          <a:lstStyle>
            <a:lvl1pPr>
              <a:lnSpc>
                <a:spcPts val="3598"/>
              </a:lnSpc>
              <a:defRPr sz="2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97376" y="2403476"/>
            <a:ext cx="5872162" cy="3570288"/>
          </a:xfrm>
        </p:spPr>
        <p:txBody>
          <a:bodyPr wrap="square" lIns="0" tIns="0" rIns="0" bIns="0">
            <a:noAutofit/>
          </a:bodyPr>
          <a:lstStyle>
            <a:lvl1pPr marL="0" indent="0" defTabSz="517327">
              <a:spcAft>
                <a:spcPts val="1198"/>
              </a:spcAft>
              <a:buNone/>
              <a:defRPr sz="1398" b="0" i="0" spc="0" baseline="0">
                <a:solidFill>
                  <a:srgbClr val="000000"/>
                </a:solidFill>
                <a:latin typeface="Segoe UI" panose="020B0502040204020203" pitchFamily="34" charset="0"/>
                <a:cs typeface="Segoe UI" panose="020B0502040204020203" pitchFamily="34" charset="0"/>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736" y="452878"/>
            <a:ext cx="1756581" cy="212919"/>
          </a:xfrm>
          <a:prstGeom prst="rect">
            <a:avLst/>
          </a:prstGeom>
        </p:spPr>
      </p:pic>
    </p:spTree>
    <p:extLst>
      <p:ext uri="{BB962C8B-B14F-4D97-AF65-F5344CB8AC3E}">
        <p14:creationId xmlns:p14="http://schemas.microsoft.com/office/powerpoint/2010/main" val="409881875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2485718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2/11/21</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9372889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2828851"/>
            <a:ext cx="9794349" cy="746129"/>
          </a:xfrm>
          <a:noFill/>
        </p:spPr>
        <p:txBody>
          <a:bodyPr vert="horz" wrap="square" lIns="0" tIns="0" rIns="0" bIns="0" rtlCol="0" anchor="t" anchorCtr="0">
            <a:noAutofit/>
          </a:bodyPr>
          <a:lstStyle>
            <a:lvl1pPr>
              <a:lnSpc>
                <a:spcPct val="90000"/>
              </a:lnSpc>
              <a:defRPr lang="en-US" sz="5397" b="0" kern="1200" cap="none" spc="-150" baseline="0" dirty="0">
                <a:ln w="3175">
                  <a:noFill/>
                </a:ln>
                <a:solidFill>
                  <a:schemeClr val="tx1"/>
                </a:solidFill>
                <a:effectLst/>
                <a:latin typeface="+mj-lt"/>
                <a:ea typeface="+mn-ea"/>
                <a:cs typeface="Segoe UI" pitchFamily="34" charset="0"/>
              </a:defRPr>
            </a:lvl1pPr>
          </a:lstStyle>
          <a:p>
            <a:pPr marL="0" lvl="0" algn="l" defTabSz="932205" rtl="0" eaLnBrk="1" latinLnBrk="0" hangingPunct="1">
              <a:lnSpc>
                <a:spcPts val="559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1" y="6558969"/>
            <a:ext cx="11553197"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6"/>
            <a:ext cx="8595418" cy="3824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12618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24017"/>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7362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82412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853235" y="1651695"/>
            <a:ext cx="4610335" cy="517065"/>
          </a:xfrm>
        </p:spPr>
        <p:txBody>
          <a:bodyPr wrap="square">
            <a:spAutoFit/>
          </a:bodyPr>
          <a:lstStyle>
            <a:lvl1pPr marL="0" indent="0" algn="l">
              <a:spcBef>
                <a:spcPts val="600"/>
              </a:spcBef>
              <a:spcAft>
                <a:spcPts val="1224"/>
              </a:spcAft>
              <a:buNone/>
              <a:defRPr sz="2400" b="0" i="0" spc="-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4044934" y="0"/>
            <a:ext cx="8391542" cy="69945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60080" y="3117850"/>
            <a:ext cx="3437093" cy="758825"/>
          </a:xfrm>
        </p:spPr>
        <p:txBody>
          <a:bodyPr anchor="ctr"/>
          <a:lstStyle>
            <a:lvl1pPr>
              <a:defRPr sz="4896"/>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96464" y="1343856"/>
            <a:ext cx="5664426" cy="2262864"/>
          </a:xfrm>
        </p:spPr>
        <p:txBody>
          <a:bodyPr/>
          <a:lstStyle>
            <a:lvl1pPr>
              <a:spcBef>
                <a:spcPts val="2448"/>
              </a:spcBef>
              <a:spcAft>
                <a:spcPts val="0"/>
              </a:spcAft>
              <a:defRPr sz="3264"/>
            </a:lvl1pPr>
            <a:lvl2pPr>
              <a:defRPr sz="2040"/>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35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750768"/>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1588610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56" strike="noStrike">
                <a:solidFill>
                  <a:schemeClr val="tx1"/>
                </a:solidFill>
              </a:defRPr>
            </a:lvl1pPr>
          </a:lstStyle>
          <a:p>
            <a:r>
              <a:rPr lang="en-US"/>
              <a:t>Title</a:t>
            </a:r>
          </a:p>
        </p:txBody>
      </p:sp>
    </p:spTree>
    <p:extLst>
      <p:ext uri="{BB962C8B-B14F-4D97-AF65-F5344CB8AC3E}">
        <p14:creationId xmlns:p14="http://schemas.microsoft.com/office/powerpoint/2010/main" val="119360999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93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5914" y="997740"/>
            <a:ext cx="11246266" cy="467179"/>
          </a:xfrm>
        </p:spPr>
        <p:txBody>
          <a:bodyPr/>
          <a:lstStyle>
            <a:lvl1pPr marL="0" indent="0" algn="ctr">
              <a:buNone/>
              <a:defRPr sz="204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428267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737445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233467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835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9267176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604758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653395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7646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319999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78644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59299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831421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03348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11132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4299059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8172082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735170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073160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475311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850544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29929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4085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345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6"/>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2/11/21</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226971944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595228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7575083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139928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199435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8289520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083717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1509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4743564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3871292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839487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5752908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7669599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1"/>
            <a:ext cx="1727200" cy="2834109"/>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3610927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683264"/>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784337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48362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48362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111371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09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949894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389319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05300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232216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25472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2/11/21</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1099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19398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4067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180700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72599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329008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14443209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59599813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42243314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5156147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43862230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37213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4906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2703503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5700215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685906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444262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9856098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1437203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138760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95532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1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264-6736-41A7-87F1-44DD5C593D4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2D0A820-FC57-40C7-A1F3-DD75189C5C8C}"/>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30A986-23B8-4C01-B4AB-1D60C24A09D3}"/>
              </a:ext>
            </a:extLst>
          </p:cNvPr>
          <p:cNvSpPr>
            <a:spLocks noGrp="1"/>
          </p:cNvSpPr>
          <p:nvPr>
            <p:ph type="dt" sz="half" idx="10"/>
          </p:nvPr>
        </p:nvSpPr>
        <p:spPr/>
        <p:txBody>
          <a:bodyPr/>
          <a:lstStyle/>
          <a:p>
            <a:fld id="{7C668E06-11A3-4E42-81AC-12484831D16C}" type="datetimeFigureOut">
              <a:rPr lang="en-US" smtClean="0"/>
              <a:t>2/11/21</a:t>
            </a:fld>
            <a:endParaRPr lang="en-US"/>
          </a:p>
        </p:txBody>
      </p:sp>
      <p:sp>
        <p:nvSpPr>
          <p:cNvPr id="5" name="Footer Placeholder 4">
            <a:extLst>
              <a:ext uri="{FF2B5EF4-FFF2-40B4-BE49-F238E27FC236}">
                <a16:creationId xmlns:a16="http://schemas.microsoft.com/office/drawing/2014/main" id="{E8CE0F1F-E3AD-4CC6-9158-91AAA177F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454F-4B31-499C-A22B-F74BB831B0A0}"/>
              </a:ext>
            </a:extLst>
          </p:cNvPr>
          <p:cNvSpPr>
            <a:spLocks noGrp="1"/>
          </p:cNvSpPr>
          <p:nvPr>
            <p:ph type="sldNum" sz="quarter" idx="12"/>
          </p:nvPr>
        </p:nvSpPr>
        <p:spPr/>
        <p:txBody>
          <a:bodyPr/>
          <a:lstStyle/>
          <a:p>
            <a:fld id="{2DE9F4BD-6FB1-4F27-A78F-3363B5658257}" type="slidenum">
              <a:rPr lang="en-US" smtClean="0"/>
              <a:t>‹#›</a:t>
            </a:fld>
            <a:endParaRPr lang="en-US"/>
          </a:p>
        </p:txBody>
      </p:sp>
    </p:spTree>
    <p:extLst>
      <p:ext uri="{BB962C8B-B14F-4D97-AF65-F5344CB8AC3E}">
        <p14:creationId xmlns:p14="http://schemas.microsoft.com/office/powerpoint/2010/main" val="34572120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48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84851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3760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8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2EA0-0700-423E-902C-C7139064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96A03-A4DA-4429-A0EB-CAD1491976A0}"/>
              </a:ext>
            </a:extLst>
          </p:cNvPr>
          <p:cNvSpPr>
            <a:spLocks noGrp="1"/>
          </p:cNvSpPr>
          <p:nvPr>
            <p:ph type="dt" sz="half" idx="10"/>
          </p:nvPr>
        </p:nvSpPr>
        <p:spPr/>
        <p:txBody>
          <a:bodyPr/>
          <a:lstStyle/>
          <a:p>
            <a:fld id="{88E95376-DB30-4D69-AAD5-742FC31ADD3D}" type="datetimeFigureOut">
              <a:rPr lang="en-US" smtClean="0"/>
              <a:t>2/11/21</a:t>
            </a:fld>
            <a:endParaRPr lang="en-US"/>
          </a:p>
        </p:txBody>
      </p:sp>
      <p:sp>
        <p:nvSpPr>
          <p:cNvPr id="4" name="Footer Placeholder 3">
            <a:extLst>
              <a:ext uri="{FF2B5EF4-FFF2-40B4-BE49-F238E27FC236}">
                <a16:creationId xmlns:a16="http://schemas.microsoft.com/office/drawing/2014/main" id="{27818D31-4FC3-4595-9006-2D694FEAE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6AF36-A103-40CC-9762-8CC661A3D72C}"/>
              </a:ext>
            </a:extLst>
          </p:cNvPr>
          <p:cNvSpPr>
            <a:spLocks noGrp="1"/>
          </p:cNvSpPr>
          <p:nvPr>
            <p:ph type="sldNum" sz="quarter" idx="12"/>
          </p:nvPr>
        </p:nvSpPr>
        <p:spPr/>
        <p:txBody>
          <a:bodyPr/>
          <a:lstStyle/>
          <a:p>
            <a:fld id="{5EA2C0B6-8F6A-4AFC-A306-A02093E15B2E}" type="slidenum">
              <a:rPr lang="en-US" smtClean="0"/>
              <a:t>‹#›</a:t>
            </a:fld>
            <a:endParaRPr lang="en-US"/>
          </a:p>
        </p:txBody>
      </p:sp>
    </p:spTree>
    <p:extLst>
      <p:ext uri="{BB962C8B-B14F-4D97-AF65-F5344CB8AC3E}">
        <p14:creationId xmlns:p14="http://schemas.microsoft.com/office/powerpoint/2010/main" val="35274511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950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Tree>
    <p:extLst>
      <p:ext uri="{BB962C8B-B14F-4D97-AF65-F5344CB8AC3E}">
        <p14:creationId xmlns:p14="http://schemas.microsoft.com/office/powerpoint/2010/main" val="2455562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73094" y="279783"/>
            <a:ext cx="11718550" cy="589393"/>
          </a:xfrm>
        </p:spPr>
        <p:txBody>
          <a:bodyPr>
            <a:normAutofit/>
          </a:bodyPr>
          <a:lstStyle>
            <a:lvl1pPr>
              <a:defRPr sz="2900">
                <a:solidFill>
                  <a:srgbClr val="4C565A"/>
                </a:solidFill>
              </a:defRPr>
            </a:lvl1pPr>
          </a:lstStyle>
          <a:p>
            <a:r>
              <a:rPr lang="en-US"/>
              <a:t>Click to edit Master title style</a:t>
            </a:r>
          </a:p>
        </p:txBody>
      </p:sp>
      <p:sp>
        <p:nvSpPr>
          <p:cNvPr id="3" name="Content Placeholder 2"/>
          <p:cNvSpPr>
            <a:spLocks noGrp="1"/>
          </p:cNvSpPr>
          <p:nvPr>
            <p:ph idx="1"/>
          </p:nvPr>
        </p:nvSpPr>
        <p:spPr>
          <a:xfrm>
            <a:off x="373093" y="1088037"/>
            <a:ext cx="10508823" cy="5051601"/>
          </a:xfrm>
        </p:spPr>
        <p:txBody>
          <a:bodyPr>
            <a:normAutofit/>
          </a:bodyPr>
          <a:lstStyle>
            <a:lvl1pPr marL="138756" indent="-138756">
              <a:buClr>
                <a:schemeClr val="tx2"/>
              </a:buClr>
              <a:buSzPct val="100000"/>
              <a:buFont typeface="Arial"/>
              <a:buChar char="•"/>
              <a:defRPr sz="1700"/>
            </a:lvl1pPr>
            <a:lvl2pPr>
              <a:buClr>
                <a:schemeClr val="tx2"/>
              </a:buClr>
              <a:buSzPct val="100000"/>
              <a:buFont typeface="Arial"/>
              <a:buChar char="•"/>
              <a:defRPr sz="1700"/>
            </a:lvl2pPr>
            <a:lvl3pPr>
              <a:buClr>
                <a:schemeClr val="tx2"/>
              </a:buClr>
              <a:buSzPct val="100000"/>
              <a:buFont typeface="Arial"/>
              <a:buChar char="•"/>
              <a:defRPr sz="1700"/>
            </a:lvl3pPr>
            <a:lvl4pPr>
              <a:buClr>
                <a:schemeClr val="tx2"/>
              </a:buClr>
              <a:buSzPct val="100000"/>
              <a:buFont typeface="Arial"/>
              <a:buChar char="•"/>
              <a:defRPr sz="1700"/>
            </a:lvl4pPr>
            <a:lvl5pPr>
              <a:buClr>
                <a:schemeClr val="tx2"/>
              </a:buClr>
              <a:buSzPct val="100000"/>
              <a:buFont typeface="Arial"/>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12053585" y="6643963"/>
            <a:ext cx="486528" cy="321587"/>
          </a:xfrm>
          <a:prstGeom prst="rect">
            <a:avLst/>
          </a:prstGeom>
        </p:spPr>
        <p:txBody>
          <a:bodyPr vert="horz" lIns="0" tIns="55513" rIns="111026" bIns="55513" rtlCol="0" anchor="ctr"/>
          <a:lstStyle>
            <a:lvl1pPr algn="l">
              <a:defRPr sz="1299">
                <a:solidFill>
                  <a:schemeClr val="tx2"/>
                </a:solidFill>
                <a:latin typeface="Rockwell"/>
                <a:cs typeface="Rockwell"/>
              </a:defRPr>
            </a:lvl1pPr>
          </a:lstStyle>
          <a:p>
            <a:fld id="{BB7191CD-1840-CA44-8BBB-BB47B20ECAFB}" type="slidenum">
              <a:rPr lang="en-US" smtClean="0"/>
              <a:pPr/>
              <a:t>‹#›</a:t>
            </a:fld>
            <a:endParaRPr lang="en-US"/>
          </a:p>
        </p:txBody>
      </p:sp>
    </p:spTree>
    <p:extLst>
      <p:ext uri="{BB962C8B-B14F-4D97-AF65-F5344CB8AC3E}">
        <p14:creationId xmlns:p14="http://schemas.microsoft.com/office/powerpoint/2010/main" val="41311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7147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465138" y="1853743"/>
            <a:ext cx="11533187" cy="160031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Slide Number Placeholder 17"/>
          <p:cNvSpPr>
            <a:spLocks noGrp="1"/>
          </p:cNvSpPr>
          <p:nvPr>
            <p:ph type="sldNum" sz="quarter" idx="4"/>
          </p:nvPr>
        </p:nvSpPr>
        <p:spPr>
          <a:xfrm>
            <a:off x="7565522" y="6475050"/>
            <a:ext cx="4249129" cy="372394"/>
          </a:xfrm>
          <a:prstGeom prst="rect">
            <a:avLst/>
          </a:prstGeom>
        </p:spPr>
        <p:txBody>
          <a:bodyPr vert="horz" lIns="0" tIns="0" rIns="0" bIns="0" anchor="b"/>
          <a:lstStyle>
            <a:lvl1pPr algn="r" eaLnBrk="1" latinLnBrk="0" hangingPunct="1">
              <a:defRPr kumimoji="0" sz="1071" baseline="0">
                <a:solidFill>
                  <a:schemeClr val="bg1">
                    <a:lumMod val="65000"/>
                  </a:schemeClr>
                </a:solidFill>
              </a:defRPr>
            </a:lvl1pPr>
          </a:lstStyle>
          <a:p>
            <a:r>
              <a:rPr lang="en-US"/>
              <a:t>Microsoft Confidential   :   </a:t>
            </a:r>
            <a:fld id="{0405832C-0F68-4D14-9804-94F2566504FB}" type="datetimeFigureOut">
              <a:rPr lang="en-US" smtClean="0"/>
              <a:pPr/>
              <a:t>2/11/21</a:t>
            </a:fld>
            <a:r>
              <a:rPr lang="en-US"/>
              <a:t>   :   Page </a:t>
            </a:r>
            <a:fld id="{C81C86ED-EB99-4FAE-B946-1B48CA815965}" type="slidenum">
              <a:rPr lang="en-US" smtClean="0"/>
              <a:pPr/>
              <a:t>‹#›</a:t>
            </a:fld>
            <a:r>
              <a:rPr lang="en-US"/>
              <a:t> </a:t>
            </a:r>
          </a:p>
        </p:txBody>
      </p:sp>
    </p:spTree>
    <p:extLst>
      <p:ext uri="{BB962C8B-B14F-4D97-AF65-F5344CB8AC3E}">
        <p14:creationId xmlns:p14="http://schemas.microsoft.com/office/powerpoint/2010/main" val="7141451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4D-37C2-4EEA-B891-2123763FF0EB}"/>
              </a:ext>
            </a:extLst>
          </p:cNvPr>
          <p:cNvSpPr>
            <a:spLocks noGrp="1"/>
          </p:cNvSpPr>
          <p:nvPr>
            <p:ph type="title" hasCustomPrompt="1"/>
          </p:nvPr>
        </p:nvSpPr>
        <p:spPr>
          <a:xfrm>
            <a:off x="274639" y="278471"/>
            <a:ext cx="5562481" cy="917575"/>
          </a:xfrm>
        </p:spPr>
        <p:txBody>
          <a:bodyPr/>
          <a:lstStyle>
            <a:lvl1pPr>
              <a:defRPr sz="4284">
                <a:solidFill>
                  <a:srgbClr val="000000"/>
                </a:solidFill>
              </a:defRPr>
            </a:lvl1pPr>
          </a:lstStyle>
          <a:p>
            <a:r>
              <a:rPr lang="en-US"/>
              <a:t>Overview</a:t>
            </a:r>
          </a:p>
        </p:txBody>
      </p:sp>
      <p:sp>
        <p:nvSpPr>
          <p:cNvPr id="3" name="Footer Placeholder 2">
            <a:extLst>
              <a:ext uri="{FF2B5EF4-FFF2-40B4-BE49-F238E27FC236}">
                <a16:creationId xmlns:a16="http://schemas.microsoft.com/office/drawing/2014/main" id="{8DFF176A-6A91-47C5-AD06-E67ADDC6E350}"/>
              </a:ext>
            </a:extLst>
          </p:cNvPr>
          <p:cNvSpPr>
            <a:spLocks noGrp="1"/>
          </p:cNvSpPr>
          <p:nvPr>
            <p:ph type="ftr" sz="quarter" idx="10"/>
          </p:nvPr>
        </p:nvSpPr>
        <p:spPr/>
        <p:txBody>
          <a:bodyPr/>
          <a:lstStyle>
            <a:lvl1pPr>
              <a:defRPr>
                <a:solidFill>
                  <a:srgbClr val="000000"/>
                </a:solidFill>
              </a:defRPr>
            </a:lvl1pPr>
          </a:lstStyle>
          <a:p>
            <a:endParaRPr lang="en-US"/>
          </a:p>
        </p:txBody>
      </p:sp>
      <p:sp>
        <p:nvSpPr>
          <p:cNvPr id="4" name="Slide Number Placeholder 3">
            <a:extLst>
              <a:ext uri="{FF2B5EF4-FFF2-40B4-BE49-F238E27FC236}">
                <a16:creationId xmlns:a16="http://schemas.microsoft.com/office/drawing/2014/main" id="{C6C46763-CE76-4890-B381-AD4C3171DF21}"/>
              </a:ext>
            </a:extLst>
          </p:cNvPr>
          <p:cNvSpPr>
            <a:spLocks noGrp="1"/>
          </p:cNvSpPr>
          <p:nvPr>
            <p:ph type="sldNum" sz="quarter" idx="11"/>
          </p:nvPr>
        </p:nvSpPr>
        <p:spPr/>
        <p:txBody>
          <a:bodyPr/>
          <a:lstStyle>
            <a:lvl1pPr>
              <a:defRPr>
                <a:solidFill>
                  <a:srgbClr val="000000"/>
                </a:solidFill>
              </a:defRPr>
            </a:lvl1pPr>
          </a:lstStyle>
          <a:p>
            <a:fld id="{55CA21BC-178F-44CA-A717-D6CB446CF9C3}" type="slidenum">
              <a:rPr lang="en-US" smtClean="0"/>
              <a:pPr/>
              <a:t>‹#›</a:t>
            </a:fld>
            <a:endParaRPr lang="en-US"/>
          </a:p>
        </p:txBody>
      </p:sp>
      <p:sp>
        <p:nvSpPr>
          <p:cNvPr id="11" name="Picture Placeholder 10">
            <a:extLst>
              <a:ext uri="{FF2B5EF4-FFF2-40B4-BE49-F238E27FC236}">
                <a16:creationId xmlns:a16="http://schemas.microsoft.com/office/drawing/2014/main" id="{2522B958-25F5-4168-9536-2AA6B4275666}"/>
              </a:ext>
            </a:extLst>
          </p:cNvPr>
          <p:cNvSpPr>
            <a:spLocks noGrp="1"/>
          </p:cNvSpPr>
          <p:nvPr>
            <p:ph type="pic" sz="quarter" idx="12"/>
          </p:nvPr>
        </p:nvSpPr>
        <p:spPr>
          <a:xfrm>
            <a:off x="6569633" y="1293664"/>
            <a:ext cx="2687048" cy="553998"/>
          </a:xfrm>
        </p:spPr>
        <p:txBody>
          <a:bodyPr/>
          <a:lstStyle>
            <a:lvl1pPr>
              <a:defRPr>
                <a:solidFill>
                  <a:srgbClr val="000000"/>
                </a:solidFill>
              </a:defRPr>
            </a:lvl1pPr>
          </a:lstStyle>
          <a:p>
            <a:endParaRPr lang="en-US"/>
          </a:p>
        </p:txBody>
      </p:sp>
      <p:sp>
        <p:nvSpPr>
          <p:cNvPr id="12" name="Picture Placeholder 10">
            <a:extLst>
              <a:ext uri="{FF2B5EF4-FFF2-40B4-BE49-F238E27FC236}">
                <a16:creationId xmlns:a16="http://schemas.microsoft.com/office/drawing/2014/main" id="{F9201E51-84EE-44B8-B59F-FA51F1F9E310}"/>
              </a:ext>
            </a:extLst>
          </p:cNvPr>
          <p:cNvSpPr>
            <a:spLocks noGrp="1"/>
          </p:cNvSpPr>
          <p:nvPr>
            <p:ph type="pic" sz="quarter" idx="13"/>
          </p:nvPr>
        </p:nvSpPr>
        <p:spPr>
          <a:xfrm>
            <a:off x="9459274" y="1293664"/>
            <a:ext cx="2687048" cy="553998"/>
          </a:xfrm>
        </p:spPr>
        <p:txBody>
          <a:bodyPr/>
          <a:lstStyle>
            <a:lvl1pPr>
              <a:defRPr>
                <a:solidFill>
                  <a:srgbClr val="000000"/>
                </a:solidFill>
              </a:defRPr>
            </a:lvl1pPr>
          </a:lstStyle>
          <a:p>
            <a:endParaRPr lang="en-US"/>
          </a:p>
        </p:txBody>
      </p:sp>
      <p:sp>
        <p:nvSpPr>
          <p:cNvPr id="13" name="Picture Placeholder 10">
            <a:extLst>
              <a:ext uri="{FF2B5EF4-FFF2-40B4-BE49-F238E27FC236}">
                <a16:creationId xmlns:a16="http://schemas.microsoft.com/office/drawing/2014/main" id="{115CF2A8-A15A-45D6-BE72-25556C2796B3}"/>
              </a:ext>
            </a:extLst>
          </p:cNvPr>
          <p:cNvSpPr>
            <a:spLocks noGrp="1"/>
          </p:cNvSpPr>
          <p:nvPr>
            <p:ph type="pic" sz="quarter" idx="14"/>
          </p:nvPr>
        </p:nvSpPr>
        <p:spPr>
          <a:xfrm>
            <a:off x="7996035" y="4136598"/>
            <a:ext cx="2687048" cy="553998"/>
          </a:xfrm>
        </p:spPr>
        <p:txBody>
          <a:bodyPr/>
          <a:lstStyle>
            <a:lvl1pPr>
              <a:defRPr>
                <a:solidFill>
                  <a:srgbClr val="000000"/>
                </a:solidFill>
              </a:defRPr>
            </a:lvl1pPr>
          </a:lstStyle>
          <a:p>
            <a:endParaRPr lang="en-US"/>
          </a:p>
        </p:txBody>
      </p:sp>
      <p:sp>
        <p:nvSpPr>
          <p:cNvPr id="15" name="Text Placeholder 14">
            <a:extLst>
              <a:ext uri="{FF2B5EF4-FFF2-40B4-BE49-F238E27FC236}">
                <a16:creationId xmlns:a16="http://schemas.microsoft.com/office/drawing/2014/main" id="{609E587C-8CE3-42EE-BB8E-1CDEAD9E8C9F}"/>
              </a:ext>
            </a:extLst>
          </p:cNvPr>
          <p:cNvSpPr>
            <a:spLocks noGrp="1"/>
          </p:cNvSpPr>
          <p:nvPr>
            <p:ph type="body" sz="quarter" idx="15" hasCustomPrompt="1"/>
          </p:nvPr>
        </p:nvSpPr>
        <p:spPr>
          <a:xfrm>
            <a:off x="275287" y="1253397"/>
            <a:ext cx="5562408" cy="1992569"/>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632">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goals/objectives here</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1</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2</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3</a:t>
            </a:r>
          </a:p>
          <a:p>
            <a:pPr marL="0" marR="0" lvl="0" indent="0" algn="l" defTabSz="932597" rtl="0" eaLnBrk="1" fontAlgn="auto" latinLnBrk="0" hangingPunct="1">
              <a:lnSpc>
                <a:spcPct val="100000"/>
              </a:lnSpc>
              <a:spcBef>
                <a:spcPts val="0"/>
              </a:spcBef>
              <a:spcAft>
                <a:spcPts val="0"/>
              </a:spcAft>
              <a:buClrTx/>
              <a:buSzTx/>
              <a:buFont typeface="+mj-lt"/>
              <a:buNone/>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high level campaign details (</a:t>
            </a:r>
            <a:r>
              <a:rPr kumimoji="0" lang="en-US" sz="1428" b="1" i="0" u="sng" strike="noStrike" kern="1200" cap="none" spc="0" normalizeH="0" baseline="0" noProof="0">
                <a:ln>
                  <a:noFill/>
                </a:ln>
                <a:solidFill>
                  <a:srgbClr val="000000"/>
                </a:solidFill>
                <a:effectLst/>
                <a:uLnTx/>
                <a:uFillTx/>
                <a:latin typeface="+mn-lt"/>
                <a:ea typeface="+mn-ea"/>
                <a:cs typeface="+mn-cs"/>
              </a:rPr>
              <a:t>one</a:t>
            </a:r>
            <a:r>
              <a:rPr kumimoji="0" lang="en-US" sz="1428" b="0" i="0" u="none" strike="noStrike" kern="1200" cap="none" spc="0" normalizeH="0" baseline="0" noProof="0">
                <a:ln>
                  <a:noFill/>
                </a:ln>
                <a:solidFill>
                  <a:srgbClr val="000000"/>
                </a:solidFill>
                <a:effectLst/>
                <a:uLnTx/>
                <a:uFillTx/>
                <a:latin typeface="+mn-lt"/>
                <a:ea typeface="+mn-ea"/>
                <a:cs typeface="+mn-cs"/>
              </a:rPr>
              <a:t> sentence only)</a:t>
            </a:r>
          </a:p>
          <a:p>
            <a:pPr marL="0" marR="0" lvl="0" indent="0" algn="l" defTabSz="932597" rtl="0" eaLnBrk="1" fontAlgn="auto" latinLnBrk="0" hangingPunct="1">
              <a:lnSpc>
                <a:spcPct val="100000"/>
              </a:lnSpc>
              <a:spcBef>
                <a:spcPts val="1224"/>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Total advertising spend to date has been </a:t>
            </a:r>
            <a:r>
              <a:rPr kumimoji="0" lang="en-US" sz="1428" b="1" i="0" u="none" strike="noStrike" kern="1200" cap="none" spc="0" normalizeH="0" baseline="0" noProof="0">
                <a:ln>
                  <a:noFill/>
                </a:ln>
                <a:solidFill>
                  <a:srgbClr val="000000"/>
                </a:solidFill>
                <a:effectLst/>
                <a:uLnTx/>
                <a:uFillTx/>
                <a:latin typeface="+mn-lt"/>
                <a:ea typeface="+mn-ea"/>
                <a:cs typeface="+mn-cs"/>
              </a:rPr>
              <a:t>$XX</a:t>
            </a:r>
            <a:r>
              <a:rPr kumimoji="0" lang="en-US" sz="1428" b="0" i="0" u="none" strike="noStrike" kern="1200" cap="none" spc="0" normalizeH="0" baseline="0" noProof="0">
                <a:ln>
                  <a:noFill/>
                </a:ln>
                <a:solidFill>
                  <a:srgbClr val="000000"/>
                </a:solidFill>
                <a:effectLst/>
                <a:uLnTx/>
                <a:uFillTx/>
                <a:latin typeface="+mn-lt"/>
                <a:ea typeface="+mn-ea"/>
                <a:cs typeface="+mn-cs"/>
              </a:rPr>
              <a:t>.</a:t>
            </a:r>
          </a:p>
        </p:txBody>
      </p:sp>
      <p:sp>
        <p:nvSpPr>
          <p:cNvPr id="16" name="Title 1">
            <a:extLst>
              <a:ext uri="{FF2B5EF4-FFF2-40B4-BE49-F238E27FC236}">
                <a16:creationId xmlns:a16="http://schemas.microsoft.com/office/drawing/2014/main" id="{B5747D7E-58B0-4AB2-8117-EFE740C7DC4A}"/>
              </a:ext>
            </a:extLst>
          </p:cNvPr>
          <p:cNvSpPr txBox="1">
            <a:spLocks/>
          </p:cNvSpPr>
          <p:nvPr userDrawn="1"/>
        </p:nvSpPr>
        <p:spPr>
          <a:xfrm>
            <a:off x="6475440" y="291973"/>
            <a:ext cx="5562481"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US" sz="2448">
              <a:solidFill>
                <a:srgbClr val="000000"/>
              </a:solidFill>
            </a:endParaRPr>
          </a:p>
        </p:txBody>
      </p:sp>
      <p:sp>
        <p:nvSpPr>
          <p:cNvPr id="19" name="Text Placeholder 14">
            <a:extLst>
              <a:ext uri="{FF2B5EF4-FFF2-40B4-BE49-F238E27FC236}">
                <a16:creationId xmlns:a16="http://schemas.microsoft.com/office/drawing/2014/main" id="{AA70C549-FD1B-4E33-963E-8C96091BED40}"/>
              </a:ext>
            </a:extLst>
          </p:cNvPr>
          <p:cNvSpPr>
            <a:spLocks noGrp="1"/>
          </p:cNvSpPr>
          <p:nvPr>
            <p:ph type="body" sz="quarter" idx="16" hasCustomPrompt="1"/>
          </p:nvPr>
        </p:nvSpPr>
        <p:spPr>
          <a:xfrm>
            <a:off x="274639" y="3497263"/>
            <a:ext cx="5562408" cy="1779768"/>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836">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audience, platform and weekly results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Platform: </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Results – week of XX/XX</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KPIs</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9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Full Text w/out Wayfin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84" y="139891"/>
            <a:ext cx="9858497" cy="572464"/>
          </a:xfrm>
        </p:spPr>
        <p:txBody>
          <a:bodyPr wrap="square">
            <a:spAutoFit/>
          </a:bodyPr>
          <a:lstStyle>
            <a:lvl1pPr>
              <a:defRPr>
                <a:solidFill>
                  <a:schemeClr val="tx1"/>
                </a:solidFill>
              </a:defRPr>
            </a:lvl1pPr>
          </a:lstStyle>
          <a:p>
            <a:r>
              <a:rPr lang="en-US"/>
              <a:t>Click to edit slide title</a:t>
            </a:r>
          </a:p>
        </p:txBody>
      </p:sp>
      <p:sp>
        <p:nvSpPr>
          <p:cNvPr id="4" name="Text Placeholder 3"/>
          <p:cNvSpPr>
            <a:spLocks noGrp="1"/>
          </p:cNvSpPr>
          <p:nvPr>
            <p:ph type="body" sz="quarter" idx="10"/>
          </p:nvPr>
        </p:nvSpPr>
        <p:spPr>
          <a:xfrm>
            <a:off x="233184" y="1126896"/>
            <a:ext cx="11970107" cy="1600310"/>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76835" y="6506182"/>
            <a:ext cx="426456" cy="318286"/>
          </a:xfrm>
          <a:prstGeom prst="rect">
            <a:avLst/>
          </a:prstGeom>
        </p:spPr>
        <p:txBody>
          <a:bodyPr>
            <a:spAutoFit/>
          </a:bodyPr>
          <a:lstStyle>
            <a:lvl1pPr algn="ctr">
              <a:defRPr sz="1428" b="0">
                <a:solidFill>
                  <a:schemeClr val="bg1">
                    <a:lumMod val="50000"/>
                  </a:schemeClr>
                </a:solidFill>
                <a:latin typeface="Arial" charset="0"/>
                <a:ea typeface="Arial" charset="0"/>
                <a:cs typeface="Arial" charset="0"/>
              </a:defRPr>
            </a:lvl1pPr>
          </a:lstStyle>
          <a:p>
            <a:pPr defTabSz="932597">
              <a:defRPr/>
            </a:pPr>
            <a:fld id="{1588DF25-1F49-4640-A139-F00F39AF8186}" type="slidenum">
              <a:rPr lang="en-US" smtClean="0">
                <a:solidFill>
                  <a:prstClr val="white">
                    <a:lumMod val="50000"/>
                  </a:prstClr>
                </a:solidFill>
              </a:rPr>
              <a:pPr defTabSz="932597">
                <a:defRPr/>
              </a:pPr>
              <a:t>‹#›</a:t>
            </a:fld>
            <a:endParaRPr lang="en-US">
              <a:solidFill>
                <a:prstClr val="white">
                  <a:lumMod val="50000"/>
                </a:prstClr>
              </a:solidFill>
            </a:endParaRPr>
          </a:p>
        </p:txBody>
      </p:sp>
    </p:spTree>
    <p:extLst>
      <p:ext uri="{BB962C8B-B14F-4D97-AF65-F5344CB8AC3E}">
        <p14:creationId xmlns:p14="http://schemas.microsoft.com/office/powerpoint/2010/main" val="36930463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99173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rcRect/>
          <a:stretch/>
        </p:blipFill>
        <p:spPr bwMode="black">
          <a:xfrm>
            <a:off x="421110" y="471159"/>
            <a:ext cx="1813569" cy="667597"/>
          </a:xfrm>
          <a:prstGeom prst="rect">
            <a:avLst/>
          </a:prstGeom>
        </p:spPr>
      </p:pic>
      <p:sp>
        <p:nvSpPr>
          <p:cNvPr id="9" name="Title 1"/>
          <p:cNvSpPr>
            <a:spLocks noGrp="1"/>
          </p:cNvSpPr>
          <p:nvPr>
            <p:ph type="title" hasCustomPrompt="1"/>
          </p:nvPr>
        </p:nvSpPr>
        <p:spPr>
          <a:xfrm>
            <a:off x="595914" y="2474071"/>
            <a:ext cx="4663678" cy="1130053"/>
          </a:xfrm>
          <a:noFill/>
        </p:spPr>
        <p:txBody>
          <a:bodyPr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1848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360637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65578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14.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20.emf"/><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1.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theme" Target="../theme/theme4.xml"/><Relationship Id="rId8"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image" Target="../media/image29.emf"/><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image" Target="../media/image33.png"/><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theme" Target="../theme/theme6.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image" Target="../media/image1.png"/><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theme" Target="../theme/theme7.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6" Type="http://schemas.openxmlformats.org/officeDocument/2006/relationships/theme" Target="../theme/theme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 id="2147484795" r:id="rId23"/>
    <p:sldLayoutId id="2147484796" r:id="rId24"/>
    <p:sldLayoutId id="2147484800" r:id="rId25"/>
    <p:sldLayoutId id="2147484801" r:id="rId26"/>
    <p:sldLayoutId id="2147484802" r:id="rId27"/>
    <p:sldLayoutId id="2147484803" r:id="rId28"/>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55259124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 id="2147484659" r:id="rId24"/>
    <p:sldLayoutId id="2147484660" r:id="rId25"/>
    <p:sldLayoutId id="2147484661" r:id="rId26"/>
    <p:sldLayoutId id="2147484662" r:id="rId27"/>
    <p:sldLayoutId id="2147484663" r:id="rId28"/>
    <p:sldLayoutId id="2147484664" r:id="rId29"/>
    <p:sldLayoutId id="2147484665" r:id="rId30"/>
    <p:sldLayoutId id="2147484666" r:id="rId31"/>
    <p:sldLayoutId id="2147484667" r:id="rId32"/>
    <p:sldLayoutId id="2147484668" r:id="rId33"/>
    <p:sldLayoutId id="2147484669" r:id="rId34"/>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137890"/>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079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68366"/>
            <a:ext cx="11887198" cy="135292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998483495"/>
      </p:ext>
    </p:extLst>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 id="2147484736" r:id="rId12"/>
    <p:sldLayoutId id="2147484737" r:id="rId13"/>
    <p:sldLayoutId id="2147484738" r:id="rId14"/>
    <p:sldLayoutId id="2147484739" r:id="rId15"/>
    <p:sldLayoutId id="2147484740" r:id="rId16"/>
    <p:sldLayoutId id="2147484741" r:id="rId17"/>
    <p:sldLayoutId id="2147484742" r:id="rId18"/>
  </p:sldLayoutIdLst>
  <p:transition>
    <p:fade/>
  </p:transition>
  <p:txStyles>
    <p:titleStyle>
      <a:lvl1pPr algn="l" defTabSz="932384" rtl="0" eaLnBrk="1" latinLnBrk="0" hangingPunct="1">
        <a:lnSpc>
          <a:spcPct val="90000"/>
        </a:lnSpc>
        <a:spcBef>
          <a:spcPct val="0"/>
        </a:spcBef>
        <a:buNone/>
        <a:defRPr lang="en-US" sz="3672"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1pPr>
      <a:lvl2pPr marL="342768"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2pPr>
      <a:lvl3pPr marL="571281"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3pPr>
      <a:lvl4pPr marL="799792"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4pPr>
      <a:lvl5pPr marL="1028305"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349480386"/>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846CE7D5-CF57-46EF-B807-FDD0502418D4}" type="datetimeFigureOut">
              <a:rPr lang="en-US" smtClean="0"/>
              <a:t>2/11/21</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041672770"/>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 id="2147484794" r:id="rId15"/>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55.jpe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60.png"/><Relationship Id="rId7" Type="http://schemas.openxmlformats.org/officeDocument/2006/relationships/customXml" Target="../ink/ink3.xml"/><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customXml" Target="../ink/ink2.xml"/><Relationship Id="rId5" Type="http://schemas.openxmlformats.org/officeDocument/2006/relationships/image" Target="../media/image61.png"/><Relationship Id="rId4" Type="http://schemas.openxmlformats.org/officeDocument/2006/relationships/customXml" Target="../ink/ink1.xml"/><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hyperlink" Target="mailto:aksofficehours@microsoft.com"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74.xml"/><Relationship Id="rId5" Type="http://schemas.openxmlformats.org/officeDocument/2006/relationships/hyperlink" Target="https://groups.google.com/g/kubernetes-dev/c/z_AE1EHhZF4" TargetMode="External"/><Relationship Id="rId4" Type="http://schemas.openxmlformats.org/officeDocument/2006/relationships/hyperlink" Target="https://community.cncf.io/events/details/cncf-cncf-online-programs-presents-cncf-live-webinar-kubernetes-12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hyperlink" Target="https://thenewstack.io/the-cloud-native-landscape-the-application-definition-and-development-layer/" TargetMode="External"/><Relationship Id="rId3" Type="http://schemas.openxmlformats.org/officeDocument/2006/relationships/hyperlink" Target="https://medium.com/the-programming-hub/kubeedge-the-most-insane-open-source-project-of-2020-905c6ced42c7" TargetMode="External"/><Relationship Id="rId7" Type="http://schemas.openxmlformats.org/officeDocument/2006/relationships/image" Target="../media/image47.png"/><Relationship Id="rId12" Type="http://schemas.openxmlformats.org/officeDocument/2006/relationships/hyperlink" Target="https://editor.cilium.io/"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hyperlink" Target="https://opensource.com/article/21/1/kubelinter" TargetMode="External"/><Relationship Id="rId11" Type="http://schemas.openxmlformats.org/officeDocument/2006/relationships/image" Target="../media/image51.png"/><Relationship Id="rId5" Type="http://schemas.openxmlformats.org/officeDocument/2006/relationships/hyperlink" Target="https://openai.com/blog/scaling-kubernetes-to-7500-nodes/" TargetMode="External"/><Relationship Id="rId10" Type="http://schemas.openxmlformats.org/officeDocument/2006/relationships/image" Target="../media/image50.png"/><Relationship Id="rId4" Type="http://schemas.openxmlformats.org/officeDocument/2006/relationships/hyperlink" Target="https://www.aniszczyk.org/2021/01/19/cloud-native-predictions-for-2021-and-beyond/" TargetMode="External"/><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0F7D0191-3CE4-4AA6-BF35-C8BCE3A9EF9A}"/>
              </a:ext>
            </a:extLst>
          </p:cNvPr>
          <p:cNvSpPr txBox="1">
            <a:spLocks/>
          </p:cNvSpPr>
          <p:nvPr/>
        </p:nvSpPr>
        <p:spPr>
          <a:xfrm>
            <a:off x="826420" y="4379544"/>
            <a:ext cx="3562084"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Kendal Roden</a:t>
            </a:r>
          </a:p>
          <a:p>
            <a:pPr lvl="1"/>
            <a:r>
              <a:rPr lang="en-US"/>
              <a:t>Cloud Native Technical Specialist </a:t>
            </a:r>
            <a:endParaRPr lang="en-US" dirty="0"/>
          </a:p>
        </p:txBody>
      </p:sp>
      <p:sp>
        <p:nvSpPr>
          <p:cNvPr id="5" name="Title 6">
            <a:extLst>
              <a:ext uri="{FF2B5EF4-FFF2-40B4-BE49-F238E27FC236}">
                <a16:creationId xmlns:a16="http://schemas.microsoft.com/office/drawing/2014/main" id="{683FA560-C435-4202-9A0E-E749EADAA364}"/>
              </a:ext>
            </a:extLst>
          </p:cNvPr>
          <p:cNvSpPr txBox="1">
            <a:spLocks/>
          </p:cNvSpPr>
          <p:nvPr/>
        </p:nvSpPr>
        <p:spPr>
          <a:xfrm>
            <a:off x="826420" y="1841334"/>
            <a:ext cx="6981472"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4800" b="0" strike="noStrike" kern="1200" cap="none" spc="-50" baseline="0">
                <a:ln w="3175">
                  <a:noFill/>
                </a:ln>
                <a:solidFill>
                  <a:schemeClr val="bg1"/>
                </a:solidFill>
                <a:effectLst/>
                <a:latin typeface="+mj-lt"/>
                <a:ea typeface="+mn-ea"/>
                <a:cs typeface="Segoe UI" pitchFamily="34" charset="0"/>
              </a:defRPr>
            </a:lvl1pPr>
          </a:lstStyle>
          <a:p>
            <a:r>
              <a:rPr lang="en-US" sz="4400" dirty="0"/>
              <a:t>AKS Office Hours</a:t>
            </a:r>
            <a:endParaRPr lang="en-US" dirty="0"/>
          </a:p>
        </p:txBody>
      </p:sp>
      <p:sp>
        <p:nvSpPr>
          <p:cNvPr id="6" name="Text Placeholder 7">
            <a:extLst>
              <a:ext uri="{FF2B5EF4-FFF2-40B4-BE49-F238E27FC236}">
                <a16:creationId xmlns:a16="http://schemas.microsoft.com/office/drawing/2014/main" id="{1A605417-C1AA-4D2B-BDBB-03C2F78D7F9D}"/>
              </a:ext>
            </a:extLst>
          </p:cNvPr>
          <p:cNvSpPr txBox="1">
            <a:spLocks/>
          </p:cNvSpPr>
          <p:nvPr/>
        </p:nvSpPr>
        <p:spPr>
          <a:xfrm>
            <a:off x="714963" y="5196761"/>
            <a:ext cx="4104971" cy="861774"/>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Dave Strebel</a:t>
            </a:r>
          </a:p>
          <a:p>
            <a:pPr lvl="1"/>
            <a:r>
              <a:rPr lang="en-US" sz="2000" dirty="0"/>
              <a:t>Cloud Native Technical Specialist </a:t>
            </a:r>
          </a:p>
        </p:txBody>
      </p:sp>
      <p:sp>
        <p:nvSpPr>
          <p:cNvPr id="7" name="Text Placeholder 7">
            <a:extLst>
              <a:ext uri="{FF2B5EF4-FFF2-40B4-BE49-F238E27FC236}">
                <a16:creationId xmlns:a16="http://schemas.microsoft.com/office/drawing/2014/main" id="{5750DEF8-5A30-49D5-AB73-0CFBB99A9896}"/>
              </a:ext>
            </a:extLst>
          </p:cNvPr>
          <p:cNvSpPr txBox="1">
            <a:spLocks/>
          </p:cNvSpPr>
          <p:nvPr/>
        </p:nvSpPr>
        <p:spPr>
          <a:xfrm>
            <a:off x="660372" y="4223135"/>
            <a:ext cx="5317347"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rPr>
              <a:t>Kendall </a:t>
            </a:r>
            <a:r>
              <a:rPr lang="en-US" dirty="0">
                <a:solidFill>
                  <a:schemeClr val="bg1"/>
                </a:solidFill>
              </a:rPr>
              <a:t>Roden</a:t>
            </a:r>
          </a:p>
          <a:p>
            <a:pPr lvl="1"/>
            <a:r>
              <a:rPr lang="en-US" dirty="0">
                <a:solidFill>
                  <a:schemeClr val="bg1"/>
                </a:solidFill>
              </a:rPr>
              <a:t>Cloud Native Technical Specialist </a:t>
            </a:r>
          </a:p>
        </p:txBody>
      </p:sp>
      <p:pic>
        <p:nvPicPr>
          <p:cNvPr id="9" name="Picture 8" descr="A picture containing plate, drawing&#10;&#10;Description automatically generated">
            <a:extLst>
              <a:ext uri="{FF2B5EF4-FFF2-40B4-BE49-F238E27FC236}">
                <a16:creationId xmlns:a16="http://schemas.microsoft.com/office/drawing/2014/main" id="{AEDA71E8-4F25-42A2-88E7-CC4D6BD91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9510" y="5884892"/>
            <a:ext cx="1986860" cy="886991"/>
          </a:xfrm>
          <a:prstGeom prst="rect">
            <a:avLst/>
          </a:prstGeom>
        </p:spPr>
      </p:pic>
    </p:spTree>
    <p:extLst>
      <p:ext uri="{BB962C8B-B14F-4D97-AF65-F5344CB8AC3E}">
        <p14:creationId xmlns:p14="http://schemas.microsoft.com/office/powerpoint/2010/main" val="6174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90F8-3D6A-4B2C-B03E-1D97CEF16B58}"/>
              </a:ext>
            </a:extLst>
          </p:cNvPr>
          <p:cNvSpPr>
            <a:spLocks noGrp="1"/>
          </p:cNvSpPr>
          <p:nvPr>
            <p:ph type="title"/>
          </p:nvPr>
        </p:nvSpPr>
        <p:spPr>
          <a:xfrm>
            <a:off x="465137" y="567457"/>
            <a:ext cx="11533187" cy="830020"/>
          </a:xfrm>
        </p:spPr>
        <p:txBody>
          <a:bodyPr/>
          <a:lstStyle/>
          <a:p>
            <a:r>
              <a:rPr lang="en-US" dirty="0"/>
              <a:t>Agenda</a:t>
            </a:r>
          </a:p>
        </p:txBody>
      </p:sp>
      <p:sp>
        <p:nvSpPr>
          <p:cNvPr id="3" name="Text Placeholder 2">
            <a:extLst>
              <a:ext uri="{FF2B5EF4-FFF2-40B4-BE49-F238E27FC236}">
                <a16:creationId xmlns:a16="http://schemas.microsoft.com/office/drawing/2014/main" id="{57DFEC5F-C2DC-4089-8EF8-9A9B9A1660A4}"/>
              </a:ext>
            </a:extLst>
          </p:cNvPr>
          <p:cNvSpPr>
            <a:spLocks noGrp="1"/>
          </p:cNvSpPr>
          <p:nvPr>
            <p:ph type="body" sz="quarter" idx="10"/>
          </p:nvPr>
        </p:nvSpPr>
        <p:spPr>
          <a:xfrm>
            <a:off x="598488" y="1463675"/>
            <a:ext cx="11239500" cy="3139321"/>
          </a:xfrm>
        </p:spPr>
        <p:txBody>
          <a:bodyPr vert="horz" wrap="square" lIns="0" tIns="0" rIns="0" bIns="0" rtlCol="0" anchor="t">
            <a:spAutoFit/>
          </a:bodyPr>
          <a:lstStyle/>
          <a:p>
            <a:r>
              <a:rPr lang="en-US" dirty="0"/>
              <a:t>What is a Service Mesh?</a:t>
            </a:r>
          </a:p>
          <a:p>
            <a:endParaRPr lang="en-US" dirty="0"/>
          </a:p>
          <a:p>
            <a:r>
              <a:rPr lang="en-US" dirty="0"/>
              <a:t>When do I need a Service Mesh?</a:t>
            </a:r>
          </a:p>
          <a:p>
            <a:endParaRPr lang="en-US" dirty="0"/>
          </a:p>
          <a:p>
            <a:r>
              <a:rPr lang="en-US" dirty="0"/>
              <a:t>What is Open Service Mesh (OSM)?</a:t>
            </a:r>
          </a:p>
          <a:p>
            <a:pPr marL="576049" lvl="1" indent="-342900">
              <a:buFont typeface="Arial" panose="020B0604020202020204" pitchFamily="34" charset="0"/>
              <a:buChar char="•"/>
            </a:pPr>
            <a:r>
              <a:rPr lang="en-US" dirty="0"/>
              <a:t>Principles </a:t>
            </a:r>
          </a:p>
          <a:p>
            <a:pPr marL="576049" lvl="1" indent="-342900">
              <a:buFont typeface="Arial" panose="020B0604020202020204" pitchFamily="34" charset="0"/>
              <a:buChar char="•"/>
            </a:pPr>
            <a:r>
              <a:rPr lang="en-US" dirty="0"/>
              <a:t>Features</a:t>
            </a:r>
          </a:p>
          <a:p>
            <a:pPr lvl="1"/>
            <a:endParaRPr lang="en-US" dirty="0"/>
          </a:p>
          <a:p>
            <a:r>
              <a:rPr lang="en-US" dirty="0"/>
              <a:t>Linkerd Demo</a:t>
            </a:r>
          </a:p>
        </p:txBody>
      </p:sp>
    </p:spTree>
    <p:extLst>
      <p:ext uri="{BB962C8B-B14F-4D97-AF65-F5344CB8AC3E}">
        <p14:creationId xmlns:p14="http://schemas.microsoft.com/office/powerpoint/2010/main" val="30398847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50B8-033C-442D-9230-021EC27E5D73}"/>
              </a:ext>
            </a:extLst>
          </p:cNvPr>
          <p:cNvSpPr>
            <a:spLocks noGrp="1"/>
          </p:cNvSpPr>
          <p:nvPr>
            <p:ph type="title"/>
          </p:nvPr>
        </p:nvSpPr>
        <p:spPr/>
        <p:txBody>
          <a:bodyPr/>
          <a:lstStyle/>
          <a:p>
            <a:r>
              <a:rPr lang="en-US" dirty="0"/>
              <a:t>What is a Service Mesh</a:t>
            </a:r>
          </a:p>
        </p:txBody>
      </p:sp>
      <p:sp>
        <p:nvSpPr>
          <p:cNvPr id="3" name="Content Placeholder 2">
            <a:extLst>
              <a:ext uri="{FF2B5EF4-FFF2-40B4-BE49-F238E27FC236}">
                <a16:creationId xmlns:a16="http://schemas.microsoft.com/office/drawing/2014/main" id="{AD8438A6-631E-4CB0-8735-85E39457984F}"/>
              </a:ext>
            </a:extLst>
          </p:cNvPr>
          <p:cNvSpPr>
            <a:spLocks noGrp="1"/>
          </p:cNvSpPr>
          <p:nvPr>
            <p:ph idx="1"/>
          </p:nvPr>
        </p:nvSpPr>
        <p:spPr>
          <a:xfrm>
            <a:off x="465137" y="1853742"/>
            <a:ext cx="11533187" cy="3323987"/>
          </a:xfrm>
        </p:spPr>
        <p:txBody>
          <a:bodyPr vert="horz" wrap="square" lIns="0" tIns="0" rIns="0" bIns="0" rtlCol="0" anchor="t">
            <a:spAutoFit/>
          </a:bodyPr>
          <a:lstStyle/>
          <a:p>
            <a:pPr marL="342900" indent="-342900">
              <a:buFont typeface="Arial" panose="020B0604020202020204" pitchFamily="34" charset="0"/>
              <a:buChar char="•"/>
            </a:pPr>
            <a:r>
              <a:rPr lang="en-US" dirty="0"/>
              <a:t>A service mesh is a tool for adding observability, security, and reliability features to applications by inserting these features at the platform layer rather than the application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rise of the service mesh is tied to the rise of “Cloud Native” (i.e. Microservices)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term "service mesh" was coined by William Morgan (Buoyant, Linkerd)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2017 was the year that service meshes became popular</a:t>
            </a:r>
          </a:p>
        </p:txBody>
      </p:sp>
    </p:spTree>
    <p:extLst>
      <p:ext uri="{BB962C8B-B14F-4D97-AF65-F5344CB8AC3E}">
        <p14:creationId xmlns:p14="http://schemas.microsoft.com/office/powerpoint/2010/main" val="8350352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E39E-4C2F-F34D-82A3-B14147A7865C}"/>
              </a:ext>
            </a:extLst>
          </p:cNvPr>
          <p:cNvSpPr>
            <a:spLocks noGrp="1"/>
          </p:cNvSpPr>
          <p:nvPr>
            <p:ph type="title"/>
          </p:nvPr>
        </p:nvSpPr>
        <p:spPr/>
        <p:txBody>
          <a:bodyPr/>
          <a:lstStyle/>
          <a:p>
            <a:r>
              <a:rPr lang="en-US" dirty="0"/>
              <a:t>Service Mesh Traffic Overview</a:t>
            </a:r>
          </a:p>
        </p:txBody>
      </p:sp>
      <p:pic>
        <p:nvPicPr>
          <p:cNvPr id="4" name="Picture 3">
            <a:extLst>
              <a:ext uri="{FF2B5EF4-FFF2-40B4-BE49-F238E27FC236}">
                <a16:creationId xmlns:a16="http://schemas.microsoft.com/office/drawing/2014/main" id="{71F5BE7C-B8CD-9446-875B-50810C3A3FD6}"/>
              </a:ext>
            </a:extLst>
          </p:cNvPr>
          <p:cNvPicPr>
            <a:picLocks noChangeAspect="1"/>
          </p:cNvPicPr>
          <p:nvPr/>
        </p:nvPicPr>
        <p:blipFill rotWithShape="1">
          <a:blip r:embed="rId2"/>
          <a:srcRect t="16094"/>
          <a:stretch/>
        </p:blipFill>
        <p:spPr>
          <a:xfrm>
            <a:off x="1006997" y="1397477"/>
            <a:ext cx="10166956" cy="4274359"/>
          </a:xfrm>
          <a:prstGeom prst="rect">
            <a:avLst/>
          </a:prstGeom>
        </p:spPr>
      </p:pic>
    </p:spTree>
    <p:extLst>
      <p:ext uri="{BB962C8B-B14F-4D97-AF65-F5344CB8AC3E}">
        <p14:creationId xmlns:p14="http://schemas.microsoft.com/office/powerpoint/2010/main" val="21600569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50B8-033C-442D-9230-021EC27E5D73}"/>
              </a:ext>
            </a:extLst>
          </p:cNvPr>
          <p:cNvSpPr>
            <a:spLocks noGrp="1"/>
          </p:cNvSpPr>
          <p:nvPr>
            <p:ph type="title"/>
          </p:nvPr>
        </p:nvSpPr>
        <p:spPr/>
        <p:txBody>
          <a:bodyPr/>
          <a:lstStyle/>
          <a:p>
            <a:r>
              <a:rPr lang="en-US" dirty="0"/>
              <a:t>When do I need a service mesh?</a:t>
            </a:r>
          </a:p>
        </p:txBody>
      </p:sp>
      <p:sp>
        <p:nvSpPr>
          <p:cNvPr id="3" name="Content Placeholder 2">
            <a:extLst>
              <a:ext uri="{FF2B5EF4-FFF2-40B4-BE49-F238E27FC236}">
                <a16:creationId xmlns:a16="http://schemas.microsoft.com/office/drawing/2014/main" id="{AD8438A6-631E-4CB0-8735-85E39457984F}"/>
              </a:ext>
            </a:extLst>
          </p:cNvPr>
          <p:cNvSpPr>
            <a:spLocks noGrp="1"/>
          </p:cNvSpPr>
          <p:nvPr>
            <p:ph idx="1"/>
          </p:nvPr>
        </p:nvSpPr>
        <p:spPr>
          <a:xfrm>
            <a:off x="465137" y="1853742"/>
            <a:ext cx="11533187" cy="1846659"/>
          </a:xfrm>
        </p:spPr>
        <p:txBody>
          <a:bodyPr vert="horz" wrap="square" lIns="0" tIns="0" rIns="0" bIns="0" rtlCol="0" anchor="t">
            <a:spAutoFit/>
          </a:bodyPr>
          <a:lstStyle/>
          <a:p>
            <a:pPr marL="342900" indent="-342900">
              <a:buFont typeface="Arial" panose="020B0604020202020204" pitchFamily="34" charset="0"/>
              <a:buChar char="•"/>
            </a:pPr>
            <a:r>
              <a:rPr lang="en-US" dirty="0"/>
              <a:t>Your microservices are all written in one language</a:t>
            </a:r>
          </a:p>
          <a:p>
            <a:pPr marL="342900" indent="-342900">
              <a:buFont typeface="Arial" panose="020B0604020202020204" pitchFamily="34" charset="0"/>
              <a:buChar char="•"/>
            </a:pPr>
            <a:r>
              <a:rPr lang="en-US" dirty="0"/>
              <a:t>Org dedicates engineers to building specific tooling and instrumentation</a:t>
            </a:r>
          </a:p>
          <a:p>
            <a:pPr marL="342900" indent="-342900">
              <a:buFont typeface="Arial" panose="020B0604020202020204" pitchFamily="34" charset="0"/>
              <a:buChar char="•"/>
            </a:pPr>
            <a:r>
              <a:rPr lang="en-US" dirty="0"/>
              <a:t>Have a partially or totally monolithic architecture</a:t>
            </a:r>
          </a:p>
          <a:p>
            <a:pPr marL="342900" indent="-342900">
              <a:buFont typeface="Arial" panose="020B0604020202020204" pitchFamily="34" charset="0"/>
              <a:buChar char="•"/>
            </a:pPr>
            <a:r>
              <a:rPr lang="en-US" dirty="0"/>
              <a:t>You release all-at-once</a:t>
            </a:r>
          </a:p>
          <a:p>
            <a:pPr marL="342900" indent="-342900">
              <a:buFont typeface="Arial" panose="020B0604020202020204" pitchFamily="34" charset="0"/>
              <a:buChar char="•"/>
            </a:pPr>
            <a:r>
              <a:rPr lang="en-US" dirty="0"/>
              <a:t>Use protocols not served by current service meshes</a:t>
            </a:r>
          </a:p>
        </p:txBody>
      </p:sp>
    </p:spTree>
    <p:extLst>
      <p:ext uri="{BB962C8B-B14F-4D97-AF65-F5344CB8AC3E}">
        <p14:creationId xmlns:p14="http://schemas.microsoft.com/office/powerpoint/2010/main" val="34733676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50B8-033C-442D-9230-021EC27E5D73}"/>
              </a:ext>
            </a:extLst>
          </p:cNvPr>
          <p:cNvSpPr>
            <a:spLocks noGrp="1"/>
          </p:cNvSpPr>
          <p:nvPr>
            <p:ph type="title"/>
          </p:nvPr>
        </p:nvSpPr>
        <p:spPr/>
        <p:txBody>
          <a:bodyPr/>
          <a:lstStyle/>
          <a:p>
            <a:r>
              <a:rPr lang="en-US" dirty="0"/>
              <a:t>When do I need a service mesh? (cont.)</a:t>
            </a:r>
          </a:p>
        </p:txBody>
      </p:sp>
      <p:sp>
        <p:nvSpPr>
          <p:cNvPr id="3" name="Content Placeholder 2">
            <a:extLst>
              <a:ext uri="{FF2B5EF4-FFF2-40B4-BE49-F238E27FC236}">
                <a16:creationId xmlns:a16="http://schemas.microsoft.com/office/drawing/2014/main" id="{AD8438A6-631E-4CB0-8735-85E39457984F}"/>
              </a:ext>
            </a:extLst>
          </p:cNvPr>
          <p:cNvSpPr>
            <a:spLocks noGrp="1"/>
          </p:cNvSpPr>
          <p:nvPr>
            <p:ph idx="1"/>
          </p:nvPr>
        </p:nvSpPr>
        <p:spPr>
          <a:xfrm>
            <a:off x="465137" y="1853742"/>
            <a:ext cx="11533187" cy="1846659"/>
          </a:xfrm>
        </p:spPr>
        <p:txBody>
          <a:bodyPr vert="horz" wrap="square" lIns="0" tIns="0" rIns="0" bIns="0" rtlCol="0" anchor="t">
            <a:spAutoFit/>
          </a:bodyPr>
          <a:lstStyle/>
          <a:p>
            <a:pPr marL="342900" indent="-342900">
              <a:buFont typeface="Arial" panose="020B0604020202020204" pitchFamily="34" charset="0"/>
              <a:buChar char="•"/>
            </a:pPr>
            <a:r>
              <a:rPr lang="en-US" dirty="0"/>
              <a:t>You have microservices written in multiple different </a:t>
            </a:r>
            <a:r>
              <a:rPr lang="en-US" dirty="0" err="1"/>
              <a:t>langages</a:t>
            </a:r>
            <a:endParaRPr lang="en-US" dirty="0"/>
          </a:p>
          <a:p>
            <a:pPr marL="342900" indent="-342900">
              <a:buFont typeface="Arial" panose="020B0604020202020204" pitchFamily="34" charset="0"/>
              <a:buChar char="•"/>
            </a:pPr>
            <a:r>
              <a:rPr lang="en-US" dirty="0"/>
              <a:t>Your teams are re-solving utility code (</a:t>
            </a:r>
            <a:r>
              <a:rPr lang="en-US" dirty="0" err="1"/>
              <a:t>ie</a:t>
            </a:r>
            <a:r>
              <a:rPr lang="en-US" dirty="0"/>
              <a:t> cert rotation)</a:t>
            </a:r>
          </a:p>
          <a:p>
            <a:pPr marL="342900" indent="-342900">
              <a:buFont typeface="Arial" panose="020B0604020202020204" pitchFamily="34" charset="0"/>
              <a:buChar char="•"/>
            </a:pPr>
            <a:r>
              <a:rPr lang="en-US" dirty="0"/>
              <a:t>You have stringent security needs</a:t>
            </a:r>
          </a:p>
          <a:p>
            <a:pPr marL="342900" indent="-342900">
              <a:buFont typeface="Arial" panose="020B0604020202020204" pitchFamily="34" charset="0"/>
              <a:buChar char="•"/>
            </a:pPr>
            <a:r>
              <a:rPr lang="en-US" dirty="0"/>
              <a:t>Your teams spends more time understanding than fixing</a:t>
            </a:r>
          </a:p>
          <a:p>
            <a:pPr marL="342900" indent="-342900">
              <a:buFont typeface="Arial" panose="020B0604020202020204" pitchFamily="34" charset="0"/>
              <a:buChar char="•"/>
            </a:pPr>
            <a:r>
              <a:rPr lang="en-US" dirty="0"/>
              <a:t>Need observability across boundaries</a:t>
            </a:r>
          </a:p>
        </p:txBody>
      </p:sp>
    </p:spTree>
    <p:extLst>
      <p:ext uri="{BB962C8B-B14F-4D97-AF65-F5344CB8AC3E}">
        <p14:creationId xmlns:p14="http://schemas.microsoft.com/office/powerpoint/2010/main" val="38237610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3ECD-F6A1-4EF6-AD4E-EE076780F2A4}"/>
              </a:ext>
            </a:extLst>
          </p:cNvPr>
          <p:cNvSpPr>
            <a:spLocks noGrp="1"/>
          </p:cNvSpPr>
          <p:nvPr>
            <p:ph type="title"/>
          </p:nvPr>
        </p:nvSpPr>
        <p:spPr/>
        <p:txBody>
          <a:bodyPr/>
          <a:lstStyle/>
          <a:p>
            <a:r>
              <a:rPr lang="en-US" dirty="0"/>
              <a:t>Service Mesh Landscape</a:t>
            </a:r>
          </a:p>
        </p:txBody>
      </p:sp>
      <p:pic>
        <p:nvPicPr>
          <p:cNvPr id="37894" name="Picture 6" descr="Image result for linkerd">
            <a:extLst>
              <a:ext uri="{FF2B5EF4-FFF2-40B4-BE49-F238E27FC236}">
                <a16:creationId xmlns:a16="http://schemas.microsoft.com/office/drawing/2014/main" id="{BCC06AB5-1727-4EAA-8047-F3CABF7C2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97" y="1684073"/>
            <a:ext cx="3479599" cy="770700"/>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Image result for consul connect">
            <a:extLst>
              <a:ext uri="{FF2B5EF4-FFF2-40B4-BE49-F238E27FC236}">
                <a16:creationId xmlns:a16="http://schemas.microsoft.com/office/drawing/2014/main" id="{237C317A-87E0-4907-BFA8-328E5AB65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4585" y="1585899"/>
            <a:ext cx="2090213" cy="2371250"/>
          </a:xfrm>
          <a:prstGeom prst="rect">
            <a:avLst/>
          </a:prstGeom>
          <a:noFill/>
          <a:extLst>
            <a:ext uri="{909E8E84-426E-40DD-AFC4-6F175D3DCCD1}">
              <a14:hiddenFill xmlns:a14="http://schemas.microsoft.com/office/drawing/2010/main">
                <a:solidFill>
                  <a:srgbClr val="FFFFFF"/>
                </a:solidFill>
              </a14:hiddenFill>
            </a:ext>
          </a:extLst>
        </p:spPr>
      </p:pic>
      <p:pic>
        <p:nvPicPr>
          <p:cNvPr id="37898" name="Picture 10" descr="Image result for istio">
            <a:extLst>
              <a:ext uri="{FF2B5EF4-FFF2-40B4-BE49-F238E27FC236}">
                <a16:creationId xmlns:a16="http://schemas.microsoft.com/office/drawing/2014/main" id="{A6E28A28-5B74-4C49-B332-0CEC621ED2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401" y="1748277"/>
            <a:ext cx="2876763" cy="1642101"/>
          </a:xfrm>
          <a:prstGeom prst="rect">
            <a:avLst/>
          </a:prstGeom>
          <a:noFill/>
          <a:extLst>
            <a:ext uri="{909E8E84-426E-40DD-AFC4-6F175D3DCCD1}">
              <a14:hiddenFill xmlns:a14="http://schemas.microsoft.com/office/drawing/2010/main">
                <a:solidFill>
                  <a:srgbClr val="FFFFFF"/>
                </a:solidFill>
              </a14:hiddenFill>
            </a:ext>
          </a:extLst>
        </p:spPr>
      </p:pic>
      <p:pic>
        <p:nvPicPr>
          <p:cNvPr id="37900" name="Picture 12" descr="Image result for Kuma service mesh">
            <a:extLst>
              <a:ext uri="{FF2B5EF4-FFF2-40B4-BE49-F238E27FC236}">
                <a16:creationId xmlns:a16="http://schemas.microsoft.com/office/drawing/2014/main" id="{1F959E32-43B7-4C5C-863C-370663B1FF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497" y="2771525"/>
            <a:ext cx="3141576" cy="1314123"/>
          </a:xfrm>
          <a:prstGeom prst="rect">
            <a:avLst/>
          </a:prstGeom>
          <a:noFill/>
          <a:extLst>
            <a:ext uri="{909E8E84-426E-40DD-AFC4-6F175D3DCCD1}">
              <a14:hiddenFill xmlns:a14="http://schemas.microsoft.com/office/drawing/2010/main">
                <a:solidFill>
                  <a:srgbClr val="FFFFFF"/>
                </a:solidFill>
              </a14:hiddenFill>
            </a:ext>
          </a:extLst>
        </p:spPr>
      </p:pic>
      <p:pic>
        <p:nvPicPr>
          <p:cNvPr id="37902" name="Picture 14">
            <a:extLst>
              <a:ext uri="{FF2B5EF4-FFF2-40B4-BE49-F238E27FC236}">
                <a16:creationId xmlns:a16="http://schemas.microsoft.com/office/drawing/2014/main" id="{82EB5A47-5517-41A8-BC81-8A1BB49BD6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3508" y="4306821"/>
            <a:ext cx="2312079" cy="680023"/>
          </a:xfrm>
          <a:prstGeom prst="rect">
            <a:avLst/>
          </a:prstGeom>
          <a:noFill/>
          <a:extLst>
            <a:ext uri="{909E8E84-426E-40DD-AFC4-6F175D3DCCD1}">
              <a14:hiddenFill xmlns:a14="http://schemas.microsoft.com/office/drawing/2010/main">
                <a:solidFill>
                  <a:srgbClr val="FFFFFF"/>
                </a:solidFill>
              </a14:hiddenFill>
            </a:ext>
          </a:extLst>
        </p:spPr>
      </p:pic>
      <p:pic>
        <p:nvPicPr>
          <p:cNvPr id="37904" name="Picture 16" descr="Image result for maesh traefik">
            <a:extLst>
              <a:ext uri="{FF2B5EF4-FFF2-40B4-BE49-F238E27FC236}">
                <a16:creationId xmlns:a16="http://schemas.microsoft.com/office/drawing/2014/main" id="{AF48BCBC-79B1-453D-AB50-96345C41CE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2737" y="4246590"/>
            <a:ext cx="2153908" cy="1715502"/>
          </a:xfrm>
          <a:prstGeom prst="rect">
            <a:avLst/>
          </a:prstGeom>
          <a:noFill/>
          <a:extLst>
            <a:ext uri="{909E8E84-426E-40DD-AFC4-6F175D3DCCD1}">
              <a14:hiddenFill xmlns:a14="http://schemas.microsoft.com/office/drawing/2010/main">
                <a:solidFill>
                  <a:srgbClr val="FFFFFF"/>
                </a:solidFill>
              </a14:hiddenFill>
            </a:ext>
          </a:extLst>
        </p:spPr>
      </p:pic>
      <p:pic>
        <p:nvPicPr>
          <p:cNvPr id="37908" name="Picture 20" descr="Network Service Mesh | What is Network Service Mesh?">
            <a:extLst>
              <a:ext uri="{FF2B5EF4-FFF2-40B4-BE49-F238E27FC236}">
                <a16:creationId xmlns:a16="http://schemas.microsoft.com/office/drawing/2014/main" id="{D7C49956-FEB1-4E17-B119-9A4537F0F7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497" y="4756718"/>
            <a:ext cx="4293861" cy="1107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0396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3ECD-F6A1-4EF6-AD4E-EE076780F2A4}"/>
              </a:ext>
            </a:extLst>
          </p:cNvPr>
          <p:cNvSpPr>
            <a:spLocks noGrp="1"/>
          </p:cNvSpPr>
          <p:nvPr>
            <p:ph type="title"/>
          </p:nvPr>
        </p:nvSpPr>
        <p:spPr/>
        <p:txBody>
          <a:bodyPr/>
          <a:lstStyle/>
          <a:p>
            <a:r>
              <a:rPr lang="en-US" dirty="0"/>
              <a:t>Service Mesh Landscape</a:t>
            </a:r>
          </a:p>
        </p:txBody>
      </p:sp>
      <p:pic>
        <p:nvPicPr>
          <p:cNvPr id="37894" name="Picture 6" descr="Image result for linkerd">
            <a:extLst>
              <a:ext uri="{FF2B5EF4-FFF2-40B4-BE49-F238E27FC236}">
                <a16:creationId xmlns:a16="http://schemas.microsoft.com/office/drawing/2014/main" id="{BCC06AB5-1727-4EAA-8047-F3CABF7C2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28" y="1869236"/>
            <a:ext cx="3479599" cy="770700"/>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Image result for consul connect">
            <a:extLst>
              <a:ext uri="{FF2B5EF4-FFF2-40B4-BE49-F238E27FC236}">
                <a16:creationId xmlns:a16="http://schemas.microsoft.com/office/drawing/2014/main" id="{237C317A-87E0-4907-BFA8-328E5AB65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5476" y="1227455"/>
            <a:ext cx="1465026" cy="1662004"/>
          </a:xfrm>
          <a:prstGeom prst="rect">
            <a:avLst/>
          </a:prstGeom>
          <a:noFill/>
          <a:extLst>
            <a:ext uri="{909E8E84-426E-40DD-AFC4-6F175D3DCCD1}">
              <a14:hiddenFill xmlns:a14="http://schemas.microsoft.com/office/drawing/2010/main">
                <a:solidFill>
                  <a:srgbClr val="FFFFFF"/>
                </a:solidFill>
              </a14:hiddenFill>
            </a:ext>
          </a:extLst>
        </p:spPr>
      </p:pic>
      <p:pic>
        <p:nvPicPr>
          <p:cNvPr id="37898" name="Picture 10" descr="Image result for istio">
            <a:extLst>
              <a:ext uri="{FF2B5EF4-FFF2-40B4-BE49-F238E27FC236}">
                <a16:creationId xmlns:a16="http://schemas.microsoft.com/office/drawing/2014/main" id="{A6E28A28-5B74-4C49-B332-0CEC621ED2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3270" y="1331297"/>
            <a:ext cx="2876763" cy="16421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97BA2E-CADC-4C73-A123-471C4C43A9D3}"/>
              </a:ext>
            </a:extLst>
          </p:cNvPr>
          <p:cNvSpPr txBox="1"/>
          <p:nvPr/>
        </p:nvSpPr>
        <p:spPr>
          <a:xfrm>
            <a:off x="600856" y="2973397"/>
            <a:ext cx="3479599" cy="2241272"/>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2040" dirty="0"/>
              <a:t>The original service mesh</a:t>
            </a:r>
          </a:p>
          <a:p>
            <a:pPr marL="349724" indent="-349724">
              <a:buFont typeface="Arial" panose="020B0604020202020204" pitchFamily="34" charset="0"/>
              <a:buChar char="•"/>
            </a:pPr>
            <a:r>
              <a:rPr lang="en-US" sz="2040" dirty="0"/>
              <a:t>Purpose built</a:t>
            </a:r>
          </a:p>
          <a:p>
            <a:pPr marL="349724" indent="-349724">
              <a:buFont typeface="Arial" panose="020B0604020202020204" pitchFamily="34" charset="0"/>
              <a:buChar char="•"/>
            </a:pPr>
            <a:r>
              <a:rPr lang="en-US" sz="2040" dirty="0"/>
              <a:t>Lightweight</a:t>
            </a:r>
          </a:p>
          <a:p>
            <a:pPr marL="349724" indent="-349724">
              <a:buFont typeface="Arial" panose="020B0604020202020204" pitchFamily="34" charset="0"/>
              <a:buChar char="•"/>
            </a:pPr>
            <a:r>
              <a:rPr lang="en-US" sz="2040" dirty="0"/>
              <a:t>User Experience</a:t>
            </a:r>
          </a:p>
          <a:p>
            <a:pPr marL="349724" indent="-349724">
              <a:buFont typeface="Arial" panose="020B0604020202020204" pitchFamily="34" charset="0"/>
              <a:buChar char="•"/>
            </a:pPr>
            <a:r>
              <a:rPr lang="en-US" sz="2040" dirty="0"/>
              <a:t>Kubernetes Only</a:t>
            </a:r>
          </a:p>
          <a:p>
            <a:pPr marL="349724" indent="-349724">
              <a:buFont typeface="Arial" panose="020B0604020202020204" pitchFamily="34" charset="0"/>
              <a:buChar char="•"/>
            </a:pPr>
            <a:r>
              <a:rPr lang="en-US" sz="2040" dirty="0"/>
              <a:t>Sort-of multi-cluster</a:t>
            </a:r>
          </a:p>
          <a:p>
            <a:pPr algn="l"/>
            <a:endParaRPr lang="en-US" sz="2040" dirty="0"/>
          </a:p>
        </p:txBody>
      </p:sp>
      <p:sp>
        <p:nvSpPr>
          <p:cNvPr id="4" name="TextBox 3">
            <a:extLst>
              <a:ext uri="{FF2B5EF4-FFF2-40B4-BE49-F238E27FC236}">
                <a16:creationId xmlns:a16="http://schemas.microsoft.com/office/drawing/2014/main" id="{7EE9733C-AFEA-45D0-BFF4-AC7F6A416116}"/>
              </a:ext>
            </a:extLst>
          </p:cNvPr>
          <p:cNvSpPr txBox="1"/>
          <p:nvPr/>
        </p:nvSpPr>
        <p:spPr>
          <a:xfrm>
            <a:off x="4700972" y="2973398"/>
            <a:ext cx="3479599" cy="3521998"/>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2040" dirty="0"/>
              <a:t>Developed </a:t>
            </a:r>
            <a:r>
              <a:rPr lang="en-US" sz="2040" dirty="0" err="1"/>
              <a:t>Google+IBM</a:t>
            </a:r>
            <a:endParaRPr lang="en-US" sz="2040" dirty="0"/>
          </a:p>
          <a:p>
            <a:pPr marL="349724" indent="-349724">
              <a:buFont typeface="Arial" panose="020B0604020202020204" pitchFamily="34" charset="0"/>
              <a:buChar char="•"/>
            </a:pPr>
            <a:r>
              <a:rPr lang="en-US" sz="2040" dirty="0"/>
              <a:t>Loosely based on Google Tech</a:t>
            </a:r>
          </a:p>
          <a:p>
            <a:pPr marL="349724" indent="-349724">
              <a:buFont typeface="Arial" panose="020B0604020202020204" pitchFamily="34" charset="0"/>
              <a:buChar char="•"/>
            </a:pPr>
            <a:r>
              <a:rPr lang="en-US" sz="2040" dirty="0"/>
              <a:t>Feature rich</a:t>
            </a:r>
          </a:p>
          <a:p>
            <a:pPr marL="349724" indent="-349724">
              <a:buFont typeface="Arial" panose="020B0604020202020204" pitchFamily="34" charset="0"/>
              <a:buChar char="•"/>
            </a:pPr>
            <a:r>
              <a:rPr lang="en-US" sz="2040" dirty="0"/>
              <a:t>Supports multi-cluster and VMs</a:t>
            </a:r>
          </a:p>
          <a:p>
            <a:pPr marL="349724" indent="-349724">
              <a:buFont typeface="Arial" panose="020B0604020202020204" pitchFamily="34" charset="0"/>
              <a:buChar char="•"/>
            </a:pPr>
            <a:r>
              <a:rPr lang="en-US" sz="2040" dirty="0"/>
              <a:t>Complex (getting better)</a:t>
            </a:r>
          </a:p>
          <a:p>
            <a:pPr marL="349724" indent="-349724">
              <a:buFont typeface="Arial" panose="020B0604020202020204" pitchFamily="34" charset="0"/>
              <a:buChar char="•"/>
            </a:pPr>
            <a:r>
              <a:rPr lang="en-US" sz="2040" dirty="0"/>
              <a:t>Envoy Proxy</a:t>
            </a:r>
          </a:p>
          <a:p>
            <a:pPr marL="349724" indent="-349724">
              <a:buFont typeface="Arial" panose="020B0604020202020204" pitchFamily="34" charset="0"/>
              <a:buChar char="•"/>
            </a:pPr>
            <a:r>
              <a:rPr lang="en-US" sz="2040" dirty="0"/>
              <a:t>Feature rich</a:t>
            </a:r>
          </a:p>
          <a:p>
            <a:pPr marL="349724" indent="-349724">
              <a:buFont typeface="Arial" panose="020B0604020202020204" pitchFamily="34" charset="0"/>
              <a:buChar char="•"/>
            </a:pPr>
            <a:endParaRPr lang="en-US" sz="2040" dirty="0"/>
          </a:p>
          <a:p>
            <a:pPr marL="349724" indent="-349724">
              <a:buFont typeface="Arial" panose="020B0604020202020204" pitchFamily="34" charset="0"/>
              <a:buChar char="•"/>
            </a:pPr>
            <a:endParaRPr lang="en-US" sz="2040" dirty="0"/>
          </a:p>
        </p:txBody>
      </p:sp>
      <p:sp>
        <p:nvSpPr>
          <p:cNvPr id="5" name="TextBox 4">
            <a:extLst>
              <a:ext uri="{FF2B5EF4-FFF2-40B4-BE49-F238E27FC236}">
                <a16:creationId xmlns:a16="http://schemas.microsoft.com/office/drawing/2014/main" id="{CBE25123-99E1-4B16-AE0C-622C31AEB9DA}"/>
              </a:ext>
            </a:extLst>
          </p:cNvPr>
          <p:cNvSpPr txBox="1"/>
          <p:nvPr/>
        </p:nvSpPr>
        <p:spPr>
          <a:xfrm>
            <a:off x="8642849" y="2973397"/>
            <a:ext cx="3479599" cy="3201817"/>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2040" dirty="0"/>
              <a:t>Initially service discovery and distributed key/value store</a:t>
            </a:r>
          </a:p>
          <a:p>
            <a:pPr marL="349724" indent="-349724">
              <a:buFont typeface="Arial" panose="020B0604020202020204" pitchFamily="34" charset="0"/>
              <a:buChar char="•"/>
            </a:pPr>
            <a:r>
              <a:rPr lang="en-US" sz="2040" dirty="0"/>
              <a:t>Rich support for hybrid architectures</a:t>
            </a:r>
          </a:p>
          <a:p>
            <a:pPr marL="349724" indent="-349724">
              <a:buFont typeface="Arial" panose="020B0604020202020204" pitchFamily="34" charset="0"/>
              <a:buChar char="•"/>
            </a:pPr>
            <a:r>
              <a:rPr lang="en-US" sz="2040" dirty="0"/>
              <a:t>Lacks Observability features (getting better)</a:t>
            </a:r>
          </a:p>
          <a:p>
            <a:pPr marL="349724" indent="-349724">
              <a:buFont typeface="Arial" panose="020B0604020202020204" pitchFamily="34" charset="0"/>
              <a:buChar char="•"/>
            </a:pPr>
            <a:r>
              <a:rPr lang="en-US" sz="2040" dirty="0"/>
              <a:t>Can be complex for initial setup/architecture</a:t>
            </a:r>
          </a:p>
          <a:p>
            <a:pPr marL="349724" indent="-349724">
              <a:buFont typeface="Arial" panose="020B0604020202020204" pitchFamily="34" charset="0"/>
              <a:buChar char="•"/>
            </a:pPr>
            <a:r>
              <a:rPr lang="en-US" sz="2040" dirty="0"/>
              <a:t>Managed Service</a:t>
            </a:r>
          </a:p>
        </p:txBody>
      </p:sp>
    </p:spTree>
    <p:extLst>
      <p:ext uri="{BB962C8B-B14F-4D97-AF65-F5344CB8AC3E}">
        <p14:creationId xmlns:p14="http://schemas.microsoft.com/office/powerpoint/2010/main" val="329409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50B8-033C-442D-9230-021EC27E5D73}"/>
              </a:ext>
            </a:extLst>
          </p:cNvPr>
          <p:cNvSpPr>
            <a:spLocks noGrp="1"/>
          </p:cNvSpPr>
          <p:nvPr>
            <p:ph type="title"/>
          </p:nvPr>
        </p:nvSpPr>
        <p:spPr>
          <a:xfrm>
            <a:off x="600855" y="326809"/>
            <a:ext cx="11237870" cy="565027"/>
          </a:xfrm>
        </p:spPr>
        <p:txBody>
          <a:bodyPr/>
          <a:lstStyle/>
          <a:p>
            <a:r>
              <a:rPr lang="en-US" dirty="0"/>
              <a:t>Open Service Mesh</a:t>
            </a:r>
          </a:p>
        </p:txBody>
      </p:sp>
      <p:sp>
        <p:nvSpPr>
          <p:cNvPr id="3" name="Content Placeholder 2">
            <a:extLst>
              <a:ext uri="{FF2B5EF4-FFF2-40B4-BE49-F238E27FC236}">
                <a16:creationId xmlns:a16="http://schemas.microsoft.com/office/drawing/2014/main" id="{AD8438A6-631E-4CB0-8735-85E39457984F}"/>
              </a:ext>
            </a:extLst>
          </p:cNvPr>
          <p:cNvSpPr>
            <a:spLocks noGrp="1"/>
          </p:cNvSpPr>
          <p:nvPr>
            <p:ph sz="quarter" idx="10"/>
          </p:nvPr>
        </p:nvSpPr>
        <p:spPr>
          <a:xfrm>
            <a:off x="497075" y="995376"/>
            <a:ext cx="11686561" cy="4363182"/>
          </a:xfrm>
        </p:spPr>
        <p:txBody>
          <a:bodyPr vert="horz" wrap="square" lIns="0" tIns="0" rIns="0" bIns="0" rtlCol="0" anchor="t">
            <a:spAutoFit/>
          </a:bodyPr>
          <a:lstStyle/>
          <a:p>
            <a:pPr marL="342900" indent="-342900">
              <a:lnSpc>
                <a:spcPct val="150000"/>
              </a:lnSpc>
              <a:buFont typeface="Arial" panose="020B0604020202020204" pitchFamily="34" charset="0"/>
              <a:buChar char="•"/>
            </a:pPr>
            <a:r>
              <a:rPr lang="en-US" dirty="0"/>
              <a:t>Work in progress v0.7</a:t>
            </a:r>
          </a:p>
          <a:p>
            <a:pPr marL="342900" indent="-342900">
              <a:lnSpc>
                <a:spcPct val="150000"/>
              </a:lnSpc>
              <a:buFont typeface="Arial" panose="020B0604020202020204" pitchFamily="34" charset="0"/>
              <a:buChar char="•"/>
            </a:pPr>
            <a:r>
              <a:rPr lang="en-US" dirty="0"/>
              <a:t>Utilizes Envoy proxy</a:t>
            </a:r>
          </a:p>
          <a:p>
            <a:pPr marL="342900" indent="-342900">
              <a:lnSpc>
                <a:spcPct val="150000"/>
              </a:lnSpc>
              <a:buFont typeface="Arial" panose="020B0604020202020204" pitchFamily="34" charset="0"/>
              <a:buChar char="•"/>
            </a:pPr>
            <a:r>
              <a:rPr lang="en-US" dirty="0"/>
              <a:t>Uses Service Mesh Interface (SMI)</a:t>
            </a:r>
          </a:p>
          <a:p>
            <a:pPr marL="342900" indent="-342900">
              <a:lnSpc>
                <a:spcPct val="150000"/>
              </a:lnSpc>
              <a:buFont typeface="Arial" panose="020B0604020202020204" pitchFamily="34" charset="0"/>
              <a:buChar char="•"/>
            </a:pPr>
            <a:r>
              <a:rPr lang="en-US" dirty="0"/>
              <a:t>Secures end-to-end service to service communication by enabling mTLS </a:t>
            </a:r>
          </a:p>
          <a:p>
            <a:pPr marL="342900" indent="-342900">
              <a:lnSpc>
                <a:spcPct val="150000"/>
              </a:lnSpc>
              <a:buFont typeface="Arial" panose="020B0604020202020204" pitchFamily="34" charset="0"/>
              <a:buChar char="•"/>
            </a:pPr>
            <a:r>
              <a:rPr lang="en-US" dirty="0"/>
              <a:t>Defines and executes fine-grained access control policies for services </a:t>
            </a:r>
          </a:p>
          <a:p>
            <a:pPr marL="342900" indent="-342900">
              <a:lnSpc>
                <a:spcPct val="150000"/>
              </a:lnSpc>
              <a:buFont typeface="Arial" panose="020B0604020202020204" pitchFamily="34" charset="0"/>
              <a:buChar char="•"/>
            </a:pPr>
            <a:r>
              <a:rPr lang="en-US" dirty="0"/>
              <a:t>Observability &amp; insights into app metrics for debugging and monitoring services </a:t>
            </a:r>
          </a:p>
          <a:p>
            <a:pPr marL="342900" indent="-342900">
              <a:lnSpc>
                <a:spcPct val="150000"/>
              </a:lnSpc>
              <a:buFont typeface="Arial" panose="020B0604020202020204" pitchFamily="34" charset="0"/>
              <a:buChar char="•"/>
            </a:pPr>
            <a:r>
              <a:rPr lang="en-US" dirty="0"/>
              <a:t>Integrates with external cert management services/solutions with pluggable interface</a:t>
            </a:r>
          </a:p>
          <a:p>
            <a:pPr marL="342900" indent="-342900">
              <a:lnSpc>
                <a:spcPct val="150000"/>
              </a:lnSpc>
              <a:buFont typeface="Arial" panose="020B0604020202020204" pitchFamily="34" charset="0"/>
              <a:buChar char="•"/>
            </a:pPr>
            <a:r>
              <a:rPr lang="en-US" dirty="0"/>
              <a:t>Easily and transparently configure traffic shifting for deployments</a:t>
            </a:r>
          </a:p>
        </p:txBody>
      </p:sp>
    </p:spTree>
    <p:extLst>
      <p:ext uri="{BB962C8B-B14F-4D97-AF65-F5344CB8AC3E}">
        <p14:creationId xmlns:p14="http://schemas.microsoft.com/office/powerpoint/2010/main" val="14773947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boat parked next to a body of water&#10;&#10;Description automatically generated">
            <a:extLst>
              <a:ext uri="{FF2B5EF4-FFF2-40B4-BE49-F238E27FC236}">
                <a16:creationId xmlns:a16="http://schemas.microsoft.com/office/drawing/2014/main" id="{9A605A07-87DA-41B7-A095-2B29A5E33B23}"/>
              </a:ext>
            </a:extLst>
          </p:cNvPr>
          <p:cNvPicPr>
            <a:picLocks noChangeAspect="1"/>
          </p:cNvPicPr>
          <p:nvPr/>
        </p:nvPicPr>
        <p:blipFill>
          <a:blip r:embed="rId3"/>
          <a:stretch>
            <a:fillRect/>
          </a:stretch>
        </p:blipFill>
        <p:spPr>
          <a:xfrm>
            <a:off x="-1218" y="-1112192"/>
            <a:ext cx="12438910" cy="933443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83678BD-00A9-40DA-BEC3-5ADBCA14D73B}"/>
                  </a:ext>
                </a:extLst>
              </p14:cNvPr>
              <p14:cNvContentPartPr/>
              <p14:nvPr/>
            </p14:nvContentPartPr>
            <p14:xfrm>
              <a:off x="5065093" y="2591304"/>
              <a:ext cx="19429" cy="19429"/>
            </p14:xfrm>
          </p:contentPart>
        </mc:Choice>
        <mc:Fallback>
          <p:pic>
            <p:nvPicPr>
              <p:cNvPr id="3" name="Ink 2">
                <a:extLst>
                  <a:ext uri="{FF2B5EF4-FFF2-40B4-BE49-F238E27FC236}">
                    <a16:creationId xmlns:a16="http://schemas.microsoft.com/office/drawing/2014/main" id="{A83678BD-00A9-40DA-BEC3-5ADBCA14D73B}"/>
                  </a:ext>
                </a:extLst>
              </p:cNvPr>
              <p:cNvPicPr/>
              <p:nvPr/>
            </p:nvPicPr>
            <p:blipFill>
              <a:blip r:embed="rId5"/>
              <a:stretch>
                <a:fillRect/>
              </a:stretch>
            </p:blipFill>
            <p:spPr>
              <a:xfrm>
                <a:off x="2150743" y="-3237396"/>
                <a:ext cx="5828700" cy="11657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2AF57D4-82D9-4D10-96C1-952F3AC610C5}"/>
                  </a:ext>
                </a:extLst>
              </p14:cNvPr>
              <p14:cNvContentPartPr/>
              <p14:nvPr/>
            </p14:nvContentPartPr>
            <p14:xfrm>
              <a:off x="6853010" y="3726999"/>
              <a:ext cx="9714" cy="9714"/>
            </p14:xfrm>
          </p:contentPart>
        </mc:Choice>
        <mc:Fallback>
          <p:pic>
            <p:nvPicPr>
              <p:cNvPr id="4" name="Ink 3">
                <a:extLst>
                  <a:ext uri="{FF2B5EF4-FFF2-40B4-BE49-F238E27FC236}">
                    <a16:creationId xmlns:a16="http://schemas.microsoft.com/office/drawing/2014/main" id="{F2AF57D4-82D9-4D10-96C1-952F3AC610C5}"/>
                  </a:ext>
                </a:extLst>
              </p:cNvPr>
              <p:cNvPicPr/>
              <p:nvPr/>
            </p:nvPicPr>
            <p:blipFill>
              <a:blip r:embed="rId5"/>
              <a:stretch>
                <a:fillRect/>
              </a:stretch>
            </p:blipFill>
            <p:spPr>
              <a:xfrm>
                <a:off x="5395910" y="812799"/>
                <a:ext cx="2914200" cy="5828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FA43FA71-8B05-4B82-902F-C5D378124F68}"/>
                  </a:ext>
                </a:extLst>
              </p14:cNvPr>
              <p14:cNvContentPartPr/>
              <p14:nvPr/>
            </p14:nvContentPartPr>
            <p14:xfrm>
              <a:off x="5025652" y="2634515"/>
              <a:ext cx="9714" cy="9714"/>
            </p14:xfrm>
          </p:contentPart>
        </mc:Choice>
        <mc:Fallback>
          <p:pic>
            <p:nvPicPr>
              <p:cNvPr id="5" name="Ink 4">
                <a:extLst>
                  <a:ext uri="{FF2B5EF4-FFF2-40B4-BE49-F238E27FC236}">
                    <a16:creationId xmlns:a16="http://schemas.microsoft.com/office/drawing/2014/main" id="{FA43FA71-8B05-4B82-902F-C5D378124F68}"/>
                  </a:ext>
                </a:extLst>
              </p:cNvPr>
              <p:cNvPicPr/>
              <p:nvPr/>
            </p:nvPicPr>
            <p:blipFill>
              <a:blip r:embed="rId5"/>
              <a:stretch>
                <a:fillRect/>
              </a:stretch>
            </p:blipFill>
            <p:spPr>
              <a:xfrm>
                <a:off x="3568552" y="-279685"/>
                <a:ext cx="2914200" cy="5828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8CFF57D8-F8C5-4F8A-9EB5-7A282A5253D5}"/>
                  </a:ext>
                </a:extLst>
              </p14:cNvPr>
              <p14:cNvContentPartPr/>
              <p14:nvPr/>
            </p14:nvContentPartPr>
            <p14:xfrm>
              <a:off x="5174038" y="3192983"/>
              <a:ext cx="9714" cy="9714"/>
            </p14:xfrm>
          </p:contentPart>
        </mc:Choice>
        <mc:Fallback>
          <p:pic>
            <p:nvPicPr>
              <p:cNvPr id="6" name="Ink 5">
                <a:extLst>
                  <a:ext uri="{FF2B5EF4-FFF2-40B4-BE49-F238E27FC236}">
                    <a16:creationId xmlns:a16="http://schemas.microsoft.com/office/drawing/2014/main" id="{8CFF57D8-F8C5-4F8A-9EB5-7A282A5253D5}"/>
                  </a:ext>
                </a:extLst>
              </p:cNvPr>
              <p:cNvPicPr/>
              <p:nvPr/>
            </p:nvPicPr>
            <p:blipFill>
              <a:blip r:embed="rId5"/>
              <a:stretch>
                <a:fillRect/>
              </a:stretch>
            </p:blipFill>
            <p:spPr>
              <a:xfrm>
                <a:off x="3716938" y="278783"/>
                <a:ext cx="2914200" cy="5828400"/>
              </a:xfrm>
              <a:prstGeom prst="rect">
                <a:avLst/>
              </a:prstGeom>
            </p:spPr>
          </p:pic>
        </mc:Fallback>
      </mc:AlternateContent>
      <p:pic>
        <p:nvPicPr>
          <p:cNvPr id="9" name="Picture 8">
            <a:extLst>
              <a:ext uri="{FF2B5EF4-FFF2-40B4-BE49-F238E27FC236}">
                <a16:creationId xmlns:a16="http://schemas.microsoft.com/office/drawing/2014/main" id="{50114924-29B3-4421-9A74-6D67F7FD75D1}"/>
              </a:ext>
            </a:extLst>
          </p:cNvPr>
          <p:cNvPicPr>
            <a:picLocks noChangeAspect="1"/>
          </p:cNvPicPr>
          <p:nvPr/>
        </p:nvPicPr>
        <p:blipFill>
          <a:blip r:embed="rId9"/>
          <a:stretch>
            <a:fillRect/>
          </a:stretch>
        </p:blipFill>
        <p:spPr>
          <a:xfrm>
            <a:off x="-1976348" y="-1112192"/>
            <a:ext cx="14411940" cy="8106717"/>
          </a:xfrm>
          <a:prstGeom prst="rect">
            <a:avLst/>
          </a:prstGeom>
        </p:spPr>
      </p:pic>
      <p:sp>
        <p:nvSpPr>
          <p:cNvPr id="10" name="TextBox 9">
            <a:extLst>
              <a:ext uri="{FF2B5EF4-FFF2-40B4-BE49-F238E27FC236}">
                <a16:creationId xmlns:a16="http://schemas.microsoft.com/office/drawing/2014/main" id="{011D5665-834B-4DAC-AC43-825DB9569DB0}"/>
              </a:ext>
            </a:extLst>
          </p:cNvPr>
          <p:cNvSpPr txBox="1"/>
          <p:nvPr/>
        </p:nvSpPr>
        <p:spPr>
          <a:xfrm>
            <a:off x="2251751" y="3393835"/>
            <a:ext cx="7703946" cy="1630859"/>
          </a:xfrm>
          <a:prstGeom prst="rect">
            <a:avLst/>
          </a:prstGeom>
          <a:noFill/>
        </p:spPr>
        <p:txBody>
          <a:bodyPr wrap="square" rtlCol="0">
            <a:spAutoFit/>
          </a:bodyPr>
          <a:lstStyle/>
          <a:p>
            <a:r>
              <a:rPr lang="en-US" sz="9791" b="1" dirty="0">
                <a:solidFill>
                  <a:schemeClr val="bg1"/>
                </a:solidFill>
              </a:rPr>
              <a:t>Demo Time!</a:t>
            </a:r>
          </a:p>
        </p:txBody>
      </p:sp>
    </p:spTree>
    <p:extLst>
      <p:ext uri="{BB962C8B-B14F-4D97-AF65-F5344CB8AC3E}">
        <p14:creationId xmlns:p14="http://schemas.microsoft.com/office/powerpoint/2010/main" val="2105737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picture containing drawing&#10;&#10;Description automatically generated">
            <a:extLst>
              <a:ext uri="{FF2B5EF4-FFF2-40B4-BE49-F238E27FC236}">
                <a16:creationId xmlns:a16="http://schemas.microsoft.com/office/drawing/2014/main" id="{96D6F373-0D93-4428-A779-CBE0D1F61BC6}"/>
              </a:ext>
            </a:extLst>
          </p:cNvPr>
          <p:cNvPicPr>
            <a:picLocks noChangeAspect="1"/>
          </p:cNvPicPr>
          <p:nvPr/>
        </p:nvPicPr>
        <p:blipFill>
          <a:blip r:embed="rId2"/>
          <a:stretch>
            <a:fillRect/>
          </a:stretch>
        </p:blipFill>
        <p:spPr>
          <a:xfrm>
            <a:off x="3769625" y="2206862"/>
            <a:ext cx="1506289" cy="1170571"/>
          </a:xfrm>
          <a:prstGeom prst="rect">
            <a:avLst/>
          </a:prstGeom>
        </p:spPr>
      </p:pic>
      <p:pic>
        <p:nvPicPr>
          <p:cNvPr id="6" name="Picture 9" descr="A person standing in a parking lot&#10;&#10;Description automatically generated">
            <a:extLst>
              <a:ext uri="{FF2B5EF4-FFF2-40B4-BE49-F238E27FC236}">
                <a16:creationId xmlns:a16="http://schemas.microsoft.com/office/drawing/2014/main" id="{B1F12275-859A-483E-9C73-CB964A9C4731}"/>
              </a:ext>
            </a:extLst>
          </p:cNvPr>
          <p:cNvPicPr>
            <a:picLocks noChangeAspect="1"/>
          </p:cNvPicPr>
          <p:nvPr/>
        </p:nvPicPr>
        <p:blipFill rotWithShape="1">
          <a:blip r:embed="rId3"/>
          <a:srcRect l="21754" t="26178" r="22460" b="27964"/>
          <a:stretch/>
        </p:blipFill>
        <p:spPr>
          <a:xfrm>
            <a:off x="1686615" y="2173968"/>
            <a:ext cx="1281240" cy="1221088"/>
          </a:xfrm>
          <a:prstGeom prst="rect">
            <a:avLst/>
          </a:prstGeom>
        </p:spPr>
      </p:pic>
      <p:sp>
        <p:nvSpPr>
          <p:cNvPr id="2" name="Title 1">
            <a:extLst>
              <a:ext uri="{FF2B5EF4-FFF2-40B4-BE49-F238E27FC236}">
                <a16:creationId xmlns:a16="http://schemas.microsoft.com/office/drawing/2014/main" id="{E5E02E1F-C5C7-4623-B3EF-52A8E5C6ECF7}"/>
              </a:ext>
            </a:extLst>
          </p:cNvPr>
          <p:cNvSpPr>
            <a:spLocks noGrp="1"/>
          </p:cNvSpPr>
          <p:nvPr>
            <p:ph type="title"/>
          </p:nvPr>
        </p:nvSpPr>
        <p:spPr/>
        <p:txBody>
          <a:bodyPr/>
          <a:lstStyle/>
          <a:p>
            <a:r>
              <a:rPr lang="en-US" dirty="0"/>
              <a:t>Who are we?</a:t>
            </a:r>
          </a:p>
        </p:txBody>
      </p:sp>
      <p:sp>
        <p:nvSpPr>
          <p:cNvPr id="5" name="Footer Placeholder 4">
            <a:extLst>
              <a:ext uri="{FF2B5EF4-FFF2-40B4-BE49-F238E27FC236}">
                <a16:creationId xmlns:a16="http://schemas.microsoft.com/office/drawing/2014/main" id="{58088713-D5B4-49F9-8E2D-05D2ACCFFF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9" name="Group 8">
            <a:extLst>
              <a:ext uri="{FF2B5EF4-FFF2-40B4-BE49-F238E27FC236}">
                <a16:creationId xmlns:a16="http://schemas.microsoft.com/office/drawing/2014/main" id="{EF71B693-FE18-4E4C-8906-6F10C54DE3A1}"/>
              </a:ext>
            </a:extLst>
          </p:cNvPr>
          <p:cNvGrpSpPr/>
          <p:nvPr/>
        </p:nvGrpSpPr>
        <p:grpSpPr>
          <a:xfrm>
            <a:off x="7168323" y="2152304"/>
            <a:ext cx="3762064" cy="2956597"/>
            <a:chOff x="7168323" y="2152304"/>
            <a:chExt cx="3762064" cy="2956597"/>
          </a:xfrm>
        </p:grpSpPr>
        <p:pic>
          <p:nvPicPr>
            <p:cNvPr id="2050" name="Picture 2">
              <a:extLst>
                <a:ext uri="{FF2B5EF4-FFF2-40B4-BE49-F238E27FC236}">
                  <a16:creationId xmlns:a16="http://schemas.microsoft.com/office/drawing/2014/main" id="{51A04F66-4C08-4616-B07A-AF85B89AA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323" y="2183860"/>
              <a:ext cx="1265691" cy="1197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9BBE850-E167-4C78-891E-B20B7A40A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C96FC1-1263-4971-A7F7-6F8EB88C788F}"/>
                </a:ext>
              </a:extLst>
            </p:cNvPr>
            <p:cNvSpPr txBox="1"/>
            <p:nvPr/>
          </p:nvSpPr>
          <p:spPr>
            <a:xfrm>
              <a:off x="9083390" y="4521053"/>
              <a:ext cx="1846997" cy="544765"/>
            </a:xfrm>
            <a:prstGeom prst="rect">
              <a:avLst/>
            </a:prstGeom>
            <a:noFill/>
          </p:spPr>
          <p:txBody>
            <a:bodyPr wrap="square" lIns="182880" tIns="146304" rIns="182880" bIns="146304" rtlCol="0">
              <a:spAutoFit/>
            </a:bodyPr>
            <a:lstStyle/>
            <a:p>
              <a:pPr>
                <a:lnSpc>
                  <a:spcPct val="90000"/>
                </a:lnSpc>
                <a:spcAft>
                  <a:spcPts val="600"/>
                </a:spcAft>
              </a:pPr>
              <a:r>
                <a:rPr lang="en-US" b="0" i="0" u="none" strike="noStrike" dirty="0">
                  <a:solidFill>
                    <a:srgbClr val="000000"/>
                  </a:solidFill>
                  <a:effectLst/>
                  <a:latin typeface="Calibri" panose="020F0502020204030204" pitchFamily="34" charset="0"/>
                </a:rPr>
                <a:t>@dave_strebel</a:t>
              </a:r>
              <a:r>
                <a:rPr lang="en-US" b="0" i="0" dirty="0">
                  <a:solidFill>
                    <a:srgbClr val="000000"/>
                  </a:solidFill>
                  <a:effectLst/>
                  <a:latin typeface="Calibri" panose="020F0502020204030204" pitchFamily="34" charset="0"/>
                </a:rPr>
                <a:t>​</a:t>
              </a:r>
              <a:endParaRPr lang="en-US"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50ACC521-4010-4A87-9A61-427A9BB61E22}"/>
                </a:ext>
              </a:extLst>
            </p:cNvPr>
            <p:cNvPicPr>
              <a:picLocks noChangeAspect="1"/>
            </p:cNvPicPr>
            <p:nvPr/>
          </p:nvPicPr>
          <p:blipFill>
            <a:blip r:embed="rId6"/>
            <a:stretch>
              <a:fillRect/>
            </a:stretch>
          </p:blipFill>
          <p:spPr>
            <a:xfrm>
              <a:off x="7233521" y="3610579"/>
              <a:ext cx="1150753" cy="1498322"/>
            </a:xfrm>
            <a:prstGeom prst="rect">
              <a:avLst/>
            </a:prstGeom>
          </p:spPr>
        </p:pic>
        <p:pic>
          <p:nvPicPr>
            <p:cNvPr id="2056" name="Picture 8">
              <a:extLst>
                <a:ext uri="{FF2B5EF4-FFF2-40B4-BE49-F238E27FC236}">
                  <a16:creationId xmlns:a16="http://schemas.microsoft.com/office/drawing/2014/main" id="{24C792ED-0AF0-4E89-BDAE-72B64ADB2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540" y="2152304"/>
              <a:ext cx="1458699" cy="1260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F6C1ACF-77EB-40F3-88EA-619C519150FA}"/>
              </a:ext>
            </a:extLst>
          </p:cNvPr>
          <p:cNvGrpSpPr/>
          <p:nvPr/>
        </p:nvGrpSpPr>
        <p:grpSpPr>
          <a:xfrm>
            <a:off x="3599408" y="3610566"/>
            <a:ext cx="1846997" cy="1455239"/>
            <a:chOff x="9083390" y="3610579"/>
            <a:chExt cx="1846997" cy="1455239"/>
          </a:xfrm>
        </p:grpSpPr>
        <p:pic>
          <p:nvPicPr>
            <p:cNvPr id="14" name="Picture 6">
              <a:extLst>
                <a:ext uri="{FF2B5EF4-FFF2-40B4-BE49-F238E27FC236}">
                  <a16:creationId xmlns:a16="http://schemas.microsoft.com/office/drawing/2014/main" id="{891A5639-750B-471E-9005-344F9D1E2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6CB196-12DC-4C59-9059-41CE13802A92}"/>
                </a:ext>
              </a:extLst>
            </p:cNvPr>
            <p:cNvSpPr txBox="1"/>
            <p:nvPr/>
          </p:nvSpPr>
          <p:spPr>
            <a:xfrm>
              <a:off x="9083390" y="4521053"/>
              <a:ext cx="1846997" cy="544765"/>
            </a:xfrm>
            <a:prstGeom prst="rect">
              <a:avLst/>
            </a:prstGeom>
            <a:noFill/>
          </p:spPr>
          <p:txBody>
            <a:bodyPr wrap="square" lIns="182880" tIns="146304" rIns="182880" bIns="146304" rtlCol="0" anchor="t">
              <a:spAutoFit/>
            </a:bodyPr>
            <a:lstStyle/>
            <a:p>
              <a:pPr>
                <a:lnSpc>
                  <a:spcPct val="90000"/>
                </a:lnSpc>
                <a:spcAft>
                  <a:spcPts val="600"/>
                </a:spcAft>
              </a:pPr>
              <a:r>
                <a:rPr lang="en-US" b="0" i="0" u="none" strike="noStrike" dirty="0">
                  <a:solidFill>
                    <a:srgbClr val="000000"/>
                  </a:solidFill>
                  <a:effectLst/>
                  <a:latin typeface="Calibri"/>
                  <a:cs typeface="Calibri"/>
                </a:rPr>
                <a:t>@</a:t>
              </a:r>
              <a:r>
                <a:rPr lang="en-US" dirty="0">
                  <a:solidFill>
                    <a:srgbClr val="000000"/>
                  </a:solidFill>
                  <a:latin typeface="Calibri"/>
                  <a:cs typeface="Calibri"/>
                </a:rPr>
                <a:t>kendallroden</a:t>
              </a:r>
              <a:r>
                <a:rPr lang="en-US" b="0" i="0" dirty="0">
                  <a:solidFill>
                    <a:srgbClr val="000000"/>
                  </a:solidFill>
                  <a:effectLst/>
                  <a:latin typeface="Calibri"/>
                  <a:cs typeface="Calibri"/>
                </a:rPr>
                <a:t>​</a:t>
              </a:r>
              <a:endParaRPr lang="en-US" dirty="0">
                <a:gradFill>
                  <a:gsLst>
                    <a:gs pos="2917">
                      <a:schemeClr val="tx1"/>
                    </a:gs>
                    <a:gs pos="30000">
                      <a:schemeClr val="tx1"/>
                    </a:gs>
                  </a:gsLst>
                  <a:lin ang="5400000" scaled="0"/>
                </a:gradFill>
                <a:latin typeface="Calibri"/>
                <a:cs typeface="Calibri"/>
              </a:endParaRPr>
            </a:p>
          </p:txBody>
        </p:sp>
      </p:grpSp>
      <p:pic>
        <p:nvPicPr>
          <p:cNvPr id="11" name="Picture 17" descr="A group of people posing for the camera&#10;&#10;Description automatically generated">
            <a:extLst>
              <a:ext uri="{FF2B5EF4-FFF2-40B4-BE49-F238E27FC236}">
                <a16:creationId xmlns:a16="http://schemas.microsoft.com/office/drawing/2014/main" id="{E766DCFF-1798-459B-942D-E91AFE0719CC}"/>
              </a:ext>
            </a:extLst>
          </p:cNvPr>
          <p:cNvPicPr>
            <a:picLocks noChangeAspect="1"/>
          </p:cNvPicPr>
          <p:nvPr/>
        </p:nvPicPr>
        <p:blipFill>
          <a:blip r:embed="rId8"/>
          <a:stretch>
            <a:fillRect/>
          </a:stretch>
        </p:blipFill>
        <p:spPr>
          <a:xfrm>
            <a:off x="1692196" y="3619208"/>
            <a:ext cx="1262358" cy="1247516"/>
          </a:xfrm>
          <a:prstGeom prst="rect">
            <a:avLst/>
          </a:prstGeom>
        </p:spPr>
      </p:pic>
    </p:spTree>
    <p:extLst>
      <p:ext uri="{BB962C8B-B14F-4D97-AF65-F5344CB8AC3E}">
        <p14:creationId xmlns:p14="http://schemas.microsoft.com/office/powerpoint/2010/main" val="10960960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CB65-1FAF-4580-830E-F684EDD1A60C}"/>
              </a:ext>
            </a:extLst>
          </p:cNvPr>
          <p:cNvSpPr>
            <a:spLocks noGrp="1"/>
          </p:cNvSpPr>
          <p:nvPr>
            <p:ph type="title"/>
          </p:nvPr>
        </p:nvSpPr>
        <p:spPr/>
        <p:txBody>
          <a:bodyPr/>
          <a:lstStyle/>
          <a:p>
            <a:r>
              <a:rPr lang="en-US" dirty="0"/>
              <a:t>Why AKS Office Hours?</a:t>
            </a:r>
          </a:p>
        </p:txBody>
      </p:sp>
      <p:sp>
        <p:nvSpPr>
          <p:cNvPr id="3" name="Content Placeholder 2">
            <a:extLst>
              <a:ext uri="{FF2B5EF4-FFF2-40B4-BE49-F238E27FC236}">
                <a16:creationId xmlns:a16="http://schemas.microsoft.com/office/drawing/2014/main" id="{9085FA61-120C-411D-A67E-F84BFAA746A0}"/>
              </a:ext>
            </a:extLst>
          </p:cNvPr>
          <p:cNvSpPr>
            <a:spLocks noGrp="1"/>
          </p:cNvSpPr>
          <p:nvPr>
            <p:ph idx="1"/>
          </p:nvPr>
        </p:nvSpPr>
        <p:spPr>
          <a:xfrm>
            <a:off x="465137" y="1853742"/>
            <a:ext cx="11533187" cy="3035896"/>
          </a:xfrm>
        </p:spPr>
        <p:txBody>
          <a:bodyPr vert="horz" wrap="square" lIns="0" tIns="91440" rIns="146304" bIns="91440" rtlCol="0" anchor="t">
            <a:spAutoFit/>
          </a:bodyPr>
          <a:lstStyle/>
          <a:p>
            <a:pPr marL="342900" indent="-342900">
              <a:lnSpc>
                <a:spcPct val="200000"/>
              </a:lnSpc>
              <a:buFont typeface="Arial" panose="020B0604020202020204" pitchFamily="34" charset="0"/>
              <a:buChar char="•"/>
            </a:pPr>
            <a:r>
              <a:rPr lang="en-US" b="0" i="0" dirty="0">
                <a:solidFill>
                  <a:srgbClr val="24292E"/>
                </a:solidFill>
                <a:effectLst/>
                <a:latin typeface="-apple-system"/>
              </a:rPr>
              <a:t>Provide AKS customers with updates pertaining to AKS and the Cloud Native </a:t>
            </a:r>
            <a:r>
              <a:rPr lang="en-US" dirty="0">
                <a:solidFill>
                  <a:srgbClr val="24292E"/>
                </a:solidFill>
                <a:latin typeface="-apple-system"/>
              </a:rPr>
              <a:t>Ecosystem </a:t>
            </a:r>
            <a:endParaRPr lang="en-US" dirty="0">
              <a:solidFill>
                <a:srgbClr val="3C3C41"/>
              </a:solidFill>
              <a:latin typeface="Segoe UI Semibold"/>
              <a:cs typeface="Segoe UI Semibold"/>
            </a:endParaRPr>
          </a:p>
          <a:p>
            <a:pPr marL="342900" indent="-342900">
              <a:lnSpc>
                <a:spcPct val="200000"/>
              </a:lnSpc>
              <a:buFont typeface="Arial" panose="020B0604020202020204" pitchFamily="34" charset="0"/>
              <a:buChar char="•"/>
            </a:pPr>
            <a:r>
              <a:rPr lang="en-US" dirty="0">
                <a:solidFill>
                  <a:srgbClr val="24292E"/>
                </a:solidFill>
                <a:latin typeface="-apple-system"/>
              </a:rPr>
              <a:t>Host</a:t>
            </a:r>
            <a:r>
              <a:rPr lang="en-US" b="0" i="0" dirty="0">
                <a:solidFill>
                  <a:srgbClr val="24292E"/>
                </a:solidFill>
                <a:effectLst/>
                <a:latin typeface="-apple-system"/>
              </a:rPr>
              <a:t> a short talk and/or demo on Cloud Native technologies related to Kubernetes and AKS</a:t>
            </a:r>
            <a:endParaRPr lang="en-US" b="0" i="0" dirty="0">
              <a:solidFill>
                <a:srgbClr val="3C3C41"/>
              </a:solidFill>
              <a:effectLst/>
              <a:latin typeface="Segoe UI Semibold"/>
              <a:cs typeface="Segoe UI Semibold"/>
            </a:endParaRPr>
          </a:p>
          <a:p>
            <a:pPr marL="342900" indent="-342900" algn="l">
              <a:lnSpc>
                <a:spcPct val="200000"/>
              </a:lnSpc>
              <a:buFont typeface="Arial" panose="020B0604020202020204" pitchFamily="34" charset="0"/>
              <a:buChar char="•"/>
            </a:pPr>
            <a:r>
              <a:rPr lang="en-US" b="0" i="0" dirty="0">
                <a:solidFill>
                  <a:srgbClr val="24292E"/>
                </a:solidFill>
                <a:effectLst/>
                <a:latin typeface="-apple-system"/>
              </a:rPr>
              <a:t>Collect feedback from customers on issues, blockers, use cases, and questions related to AKS</a:t>
            </a:r>
          </a:p>
          <a:p>
            <a:pPr marL="342900" indent="-342900">
              <a:lnSpc>
                <a:spcPct val="200000"/>
              </a:lnSpc>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FF73E28C-D01B-4447-A3AE-41E2B4CCFE5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046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1E6-65A6-41D7-9456-0D14B2DF6E3F}"/>
              </a:ext>
            </a:extLst>
          </p:cNvPr>
          <p:cNvSpPr>
            <a:spLocks noGrp="1"/>
          </p:cNvSpPr>
          <p:nvPr>
            <p:ph type="title"/>
          </p:nvPr>
        </p:nvSpPr>
        <p:spPr/>
        <p:txBody>
          <a:bodyPr/>
          <a:lstStyle/>
          <a:p>
            <a:r>
              <a:rPr lang="en-US" dirty="0"/>
              <a:t>What to expect </a:t>
            </a:r>
          </a:p>
        </p:txBody>
      </p:sp>
      <p:sp>
        <p:nvSpPr>
          <p:cNvPr id="4" name="Footer Placeholder 3">
            <a:extLst>
              <a:ext uri="{FF2B5EF4-FFF2-40B4-BE49-F238E27FC236}">
                <a16:creationId xmlns:a16="http://schemas.microsoft.com/office/drawing/2014/main" id="{C589577F-C742-4933-986C-F829EE707507}"/>
              </a:ext>
            </a:extLst>
          </p:cNvPr>
          <p:cNvSpPr>
            <a:spLocks noGrp="1"/>
          </p:cNvSpPr>
          <p:nvPr>
            <p:ph type="ftr" sz="quarter" idx="11"/>
          </p:nvPr>
        </p:nvSpPr>
        <p:spPr/>
        <p:txBody>
          <a:bodyPr/>
          <a:lstStyle/>
          <a:p>
            <a:endParaRPr lang="en-US"/>
          </a:p>
        </p:txBody>
      </p:sp>
      <p:sp>
        <p:nvSpPr>
          <p:cNvPr id="16" name="Content Placeholder 15">
            <a:extLst>
              <a:ext uri="{FF2B5EF4-FFF2-40B4-BE49-F238E27FC236}">
                <a16:creationId xmlns:a16="http://schemas.microsoft.com/office/drawing/2014/main" id="{323B7D57-8E1A-4E35-B275-CD6BABE3F35F}"/>
              </a:ext>
            </a:extLst>
          </p:cNvPr>
          <p:cNvSpPr>
            <a:spLocks noGrp="1"/>
          </p:cNvSpPr>
          <p:nvPr>
            <p:ph idx="1"/>
          </p:nvPr>
        </p:nvSpPr>
        <p:spPr>
          <a:xfrm>
            <a:off x="466930" y="1295544"/>
            <a:ext cx="11725822" cy="4247317"/>
          </a:xfrm>
        </p:spPr>
        <p:txBody>
          <a:bodyPr vert="horz" wrap="square" lIns="0" tIns="91440" rIns="146304" bIns="91440" rtlCol="0" anchor="t">
            <a:spAutoFit/>
          </a:bodyPr>
          <a:lstStyle/>
          <a:p>
            <a:pPr algn="l"/>
            <a:r>
              <a:rPr lang="en-US" b="0" i="0" dirty="0">
                <a:solidFill>
                  <a:schemeClr val="tx2"/>
                </a:solidFill>
                <a:effectLst/>
                <a:latin typeface="-apple-system"/>
              </a:rPr>
              <a:t>Call agenda</a:t>
            </a:r>
          </a:p>
          <a:p>
            <a:pPr marL="342900" indent="-342900" algn="l">
              <a:buFont typeface="Arial" panose="020B0604020202020204" pitchFamily="34" charset="0"/>
              <a:buChar char="•"/>
            </a:pPr>
            <a:r>
              <a:rPr lang="en-US" b="0" i="0" dirty="0">
                <a:solidFill>
                  <a:srgbClr val="24292E"/>
                </a:solidFill>
                <a:effectLst/>
                <a:latin typeface="-apple-system"/>
              </a:rPr>
              <a:t>5-10 minutes: Welcome, followed by AKS and ecosystem updates</a:t>
            </a:r>
          </a:p>
          <a:p>
            <a:pPr marL="342900" indent="-342900" algn="l">
              <a:buFont typeface="Arial" panose="020B0604020202020204" pitchFamily="34" charset="0"/>
              <a:buChar char="•"/>
            </a:pPr>
            <a:r>
              <a:rPr lang="en-US" b="0" i="0" dirty="0">
                <a:solidFill>
                  <a:srgbClr val="24292E"/>
                </a:solidFill>
                <a:effectLst/>
                <a:latin typeface="-apple-system"/>
              </a:rPr>
              <a:t>20-30 minutes: Service Mesh Discussion with Dave </a:t>
            </a:r>
            <a:r>
              <a:rPr lang="en-US" b="0" i="0" dirty="0" err="1">
                <a:solidFill>
                  <a:srgbClr val="24292E"/>
                </a:solidFill>
                <a:effectLst/>
                <a:latin typeface="-apple-system"/>
              </a:rPr>
              <a:t>Strebel</a:t>
            </a:r>
            <a:r>
              <a:rPr lang="en-US" b="0" i="0" dirty="0">
                <a:solidFill>
                  <a:srgbClr val="24292E"/>
                </a:solidFill>
                <a:effectLst/>
                <a:latin typeface="-apple-system"/>
              </a:rPr>
              <a:t>– Cloud Native Technical Specialist</a:t>
            </a:r>
          </a:p>
          <a:p>
            <a:pPr marL="342900" indent="-342900" algn="l">
              <a:buFont typeface="Arial" panose="020B0604020202020204" pitchFamily="34" charset="0"/>
              <a:buChar char="•"/>
            </a:pPr>
            <a:r>
              <a:rPr lang="en-US" b="0" i="0" dirty="0">
                <a:solidFill>
                  <a:srgbClr val="24292E"/>
                </a:solidFill>
                <a:effectLst/>
                <a:latin typeface="-apple-system"/>
              </a:rPr>
              <a:t>20-30 minutes: “Ask us anything” and customer feedback discussion</a:t>
            </a:r>
          </a:p>
          <a:p>
            <a:endParaRPr lang="en-US" dirty="0"/>
          </a:p>
          <a:p>
            <a:r>
              <a:rPr lang="en-US" dirty="0">
                <a:solidFill>
                  <a:schemeClr val="tx2"/>
                </a:solidFill>
              </a:rPr>
              <a:t>Keep in mind</a:t>
            </a:r>
          </a:p>
          <a:p>
            <a:pPr marL="342900" indent="-342900">
              <a:buFont typeface="Arial" panose="020B0604020202020204" pitchFamily="34" charset="0"/>
              <a:buChar char="•"/>
            </a:pPr>
            <a:r>
              <a:rPr lang="en-US" dirty="0">
                <a:solidFill>
                  <a:srgbClr val="000000"/>
                </a:solidFill>
              </a:rPr>
              <a:t>We want two-way interaction, but please stay on mute when you are not speaking</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This call and how it is conducted will evolve based on feedback and growth </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Office hours are hosted primarily by the GBB team, with the support of the PG</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Recordings and content will be available post-call, barring any technical difficulties </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Contact us with thoughts, ideas or questions (</a:t>
            </a:r>
            <a:r>
              <a:rPr lang="en-US" dirty="0">
                <a:solidFill>
                  <a:srgbClr val="000000"/>
                </a:solidFill>
                <a:hlinkClick r:id="rId2"/>
              </a:rPr>
              <a:t>aksofficehours@microsoft.com</a:t>
            </a:r>
            <a:r>
              <a:rPr lang="en-US" dirty="0">
                <a:solidFill>
                  <a:srgbClr val="000000"/>
                </a:solidFill>
              </a:rPr>
              <a:t>)</a:t>
            </a:r>
            <a:endParaRPr lang="en-US" dirty="0">
              <a:solidFill>
                <a:srgbClr val="000000"/>
              </a:solidFill>
              <a:cs typeface="Segoe UI Semibold"/>
            </a:endParaRPr>
          </a:p>
        </p:txBody>
      </p:sp>
    </p:spTree>
    <p:extLst>
      <p:ext uri="{BB962C8B-B14F-4D97-AF65-F5344CB8AC3E}">
        <p14:creationId xmlns:p14="http://schemas.microsoft.com/office/powerpoint/2010/main" val="672942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AKS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16774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3C9A6-0686-3A43-8757-A453EE6DAFD9}"/>
              </a:ext>
            </a:extLst>
          </p:cNvPr>
          <p:cNvSpPr>
            <a:spLocks noGrp="1"/>
          </p:cNvSpPr>
          <p:nvPr>
            <p:ph type="title"/>
          </p:nvPr>
        </p:nvSpPr>
        <p:spPr>
          <a:xfrm>
            <a:off x="452463" y="508193"/>
            <a:ext cx="11531551" cy="411103"/>
          </a:xfrm>
        </p:spPr>
        <p:txBody>
          <a:bodyPr/>
          <a:lstStyle/>
          <a:p>
            <a:r>
              <a:rPr lang="en-US"/>
              <a:t>AKS Release Notes</a:t>
            </a:r>
          </a:p>
        </p:txBody>
      </p:sp>
      <p:sp>
        <p:nvSpPr>
          <p:cNvPr id="5" name="Footer Placeholder 4">
            <a:extLst>
              <a:ext uri="{FF2B5EF4-FFF2-40B4-BE49-F238E27FC236}">
                <a16:creationId xmlns:a16="http://schemas.microsoft.com/office/drawing/2014/main" id="{19D578C6-9CD5-7445-9A46-A56995BB0478}"/>
              </a:ext>
            </a:extLst>
          </p:cNvPr>
          <p:cNvSpPr>
            <a:spLocks noGrp="1"/>
          </p:cNvSpPr>
          <p:nvPr>
            <p:ph type="ftr" sz="quarter" idx="3"/>
          </p:nvPr>
        </p:nvSpPr>
        <p:spPr/>
        <p:txBody>
          <a:bodyPr/>
          <a:lstStyle/>
          <a:p>
            <a:pPr defTabSz="932563"/>
            <a:r>
              <a:rPr lang="en-US">
                <a:solidFill>
                  <a:srgbClr val="FFFFFF">
                    <a:lumMod val="65000"/>
                  </a:srgbClr>
                </a:solidFill>
                <a:latin typeface="Segoe UI"/>
              </a:rPr>
              <a:t>© Microsoft Corporation                                                                                  								                                Azure </a:t>
            </a:r>
          </a:p>
        </p:txBody>
      </p:sp>
      <p:pic>
        <p:nvPicPr>
          <p:cNvPr id="4" name="Picture 3" descr="Graphical user interface, text, application, email&#10;&#10;Description automatically generated">
            <a:extLst>
              <a:ext uri="{FF2B5EF4-FFF2-40B4-BE49-F238E27FC236}">
                <a16:creationId xmlns:a16="http://schemas.microsoft.com/office/drawing/2014/main" id="{F094E805-6A14-9E4B-B0F5-67B39763C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677" y="508193"/>
            <a:ext cx="7982126" cy="4096180"/>
          </a:xfrm>
          <a:prstGeom prst="rect">
            <a:avLst/>
          </a:prstGeom>
          <a:ln>
            <a:solidFill>
              <a:schemeClr val="tx1">
                <a:lumMod val="50000"/>
              </a:schemeClr>
            </a:solidFill>
          </a:ln>
        </p:spPr>
      </p:pic>
      <p:sp>
        <p:nvSpPr>
          <p:cNvPr id="7" name="Rectangle 6">
            <a:extLst>
              <a:ext uri="{FF2B5EF4-FFF2-40B4-BE49-F238E27FC236}">
                <a16:creationId xmlns:a16="http://schemas.microsoft.com/office/drawing/2014/main" id="{8023FFB8-1AF8-AC4A-B6D3-B338D3460404}"/>
              </a:ext>
            </a:extLst>
          </p:cNvPr>
          <p:cNvSpPr/>
          <p:nvPr/>
        </p:nvSpPr>
        <p:spPr>
          <a:xfrm>
            <a:off x="3648104" y="4789350"/>
            <a:ext cx="8095698" cy="1534858"/>
          </a:xfrm>
          <a:prstGeom prst="rect">
            <a:avLst/>
          </a:prstGeom>
        </p:spPr>
        <p:txBody>
          <a:bodyPr wrap="square">
            <a:spAutoFit/>
          </a:bodyPr>
          <a:lstStyle/>
          <a:p>
            <a:pPr marL="342834" lvl="1" indent="-342834" defTabSz="932597">
              <a:buFont typeface="Arial" panose="020B0604020202020204" pitchFamily="34" charset="0"/>
              <a:buChar char="•"/>
            </a:pPr>
            <a:r>
              <a:rPr lang="en-US" sz="1836" dirty="0">
                <a:solidFill>
                  <a:prstClr val="black"/>
                </a:solidFill>
                <a:latin typeface="Calibri" panose="020F0502020204030204"/>
                <a:hlinkClick r:id="rId4"/>
              </a:rPr>
              <a:t>Kubernetes v1.20 overview</a:t>
            </a:r>
            <a:endParaRPr lang="en-US" sz="1836" dirty="0">
              <a:solidFill>
                <a:prstClr val="black"/>
              </a:solidFill>
              <a:latin typeface="Calibri" panose="020F0502020204030204"/>
            </a:endParaRPr>
          </a:p>
          <a:p>
            <a:pPr marL="342834" lvl="1" indent="-342834" defTabSz="932597">
              <a:buFont typeface="Arial" panose="020B0604020202020204" pitchFamily="34" charset="0"/>
              <a:buChar char="•"/>
            </a:pPr>
            <a:endParaRPr lang="en-US" sz="1836" dirty="0">
              <a:solidFill>
                <a:prstClr val="black"/>
              </a:solidFill>
              <a:latin typeface="Calibri" panose="020F0502020204030204"/>
            </a:endParaRPr>
          </a:p>
          <a:p>
            <a:pPr marL="342834" lvl="1" indent="-342834" defTabSz="932597">
              <a:buFont typeface="Arial" panose="020B0604020202020204" pitchFamily="34" charset="0"/>
              <a:buChar char="•"/>
            </a:pPr>
            <a:r>
              <a:rPr lang="en-US" sz="1836" dirty="0">
                <a:solidFill>
                  <a:prstClr val="black"/>
                </a:solidFill>
                <a:latin typeface="Calibri" panose="020F0502020204030204"/>
              </a:rPr>
              <a:t>Quick upstream look ahead: </a:t>
            </a:r>
            <a:r>
              <a:rPr lang="en-US" sz="1836" dirty="0">
                <a:solidFill>
                  <a:prstClr val="black"/>
                </a:solidFill>
                <a:latin typeface="Merriweather"/>
              </a:rPr>
              <a:t>A </a:t>
            </a:r>
            <a:r>
              <a:rPr lang="en-US" sz="1836" dirty="0">
                <a:solidFill>
                  <a:prstClr val="black"/>
                </a:solidFill>
                <a:latin typeface="Merriweather"/>
                <a:hlinkClick r:id="rId5"/>
              </a:rPr>
              <a:t>whole bunch of v1beta1 API versions</a:t>
            </a:r>
            <a:r>
              <a:rPr lang="en-US" sz="1836" dirty="0">
                <a:solidFill>
                  <a:prstClr val="black"/>
                </a:solidFill>
                <a:latin typeface="Merriweather"/>
              </a:rPr>
              <a:t> are going away when 1.22 gets released, including CRDs and webhooks. Time to refactor your YAML files again!</a:t>
            </a:r>
            <a:endParaRPr lang="en-US" sz="1836" dirty="0">
              <a:solidFill>
                <a:prstClr val="black"/>
              </a:solidFill>
              <a:latin typeface="Calibri" panose="020F0502020204030204"/>
            </a:endParaRPr>
          </a:p>
        </p:txBody>
      </p:sp>
    </p:spTree>
    <p:extLst>
      <p:ext uri="{BB962C8B-B14F-4D97-AF65-F5344CB8AC3E}">
        <p14:creationId xmlns:p14="http://schemas.microsoft.com/office/powerpoint/2010/main" val="19955423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Ecosystem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39658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6B098C8-1382-2849-ACA4-CDC62FFCB292}"/>
              </a:ext>
            </a:extLst>
          </p:cNvPr>
          <p:cNvSpPr>
            <a:spLocks noGrp="1"/>
          </p:cNvSpPr>
          <p:nvPr>
            <p:ph type="title"/>
          </p:nvPr>
        </p:nvSpPr>
        <p:spPr/>
        <p:txBody>
          <a:bodyPr/>
          <a:lstStyle/>
          <a:p>
            <a:r>
              <a:rPr lang="en-US"/>
              <a:t>Open Source and Ecosystem call outs</a:t>
            </a:r>
          </a:p>
        </p:txBody>
      </p:sp>
      <p:sp>
        <p:nvSpPr>
          <p:cNvPr id="9" name="Text Placeholder 8">
            <a:extLst>
              <a:ext uri="{FF2B5EF4-FFF2-40B4-BE49-F238E27FC236}">
                <a16:creationId xmlns:a16="http://schemas.microsoft.com/office/drawing/2014/main" id="{E44B02B6-1060-924C-AFB9-AA7C7BAEBDE0}"/>
              </a:ext>
            </a:extLst>
          </p:cNvPr>
          <p:cNvSpPr>
            <a:spLocks noGrp="1"/>
          </p:cNvSpPr>
          <p:nvPr>
            <p:ph type="body" sz="quarter" idx="15"/>
          </p:nvPr>
        </p:nvSpPr>
        <p:spPr>
          <a:xfrm>
            <a:off x="3077251" y="3230918"/>
            <a:ext cx="1726955" cy="2806887"/>
          </a:xfrm>
        </p:spPr>
        <p:txBody>
          <a:bodyPr/>
          <a:lstStyle/>
          <a:p>
            <a:pPr algn="l"/>
            <a:r>
              <a:rPr lang="en-US" b="0" i="0" dirty="0">
                <a:solidFill>
                  <a:srgbClr val="292929"/>
                </a:solidFill>
                <a:effectLst/>
                <a:hlinkClick r:id="rId3"/>
              </a:rPr>
              <a:t>KubeEdge</a:t>
            </a:r>
            <a:r>
              <a:rPr lang="en-US" b="0" i="0">
                <a:solidFill>
                  <a:srgbClr val="292929"/>
                </a:solidFill>
                <a:effectLst/>
                <a:hlinkClick r:id="rId3"/>
              </a:rPr>
              <a:t> The Most Insane Open-Source Project of 2020</a:t>
            </a:r>
            <a:endParaRPr lang="en-US" b="0" i="0" dirty="0">
              <a:solidFill>
                <a:srgbClr val="292929"/>
              </a:solidFill>
              <a:effectLst/>
            </a:endParaRPr>
          </a:p>
          <a:p>
            <a:pPr marL="285695" indent="-285695">
              <a:buFont typeface="Arial" panose="020B0604020202020204" pitchFamily="34" charset="0"/>
              <a:buChar char="•"/>
            </a:pPr>
            <a:r>
              <a:rPr lang="en-CA" dirty="0">
                <a:solidFill>
                  <a:schemeClr val="tx1"/>
                </a:solidFill>
                <a:latin typeface="+mn-lt"/>
              </a:rPr>
              <a:t>Lightweight, compliant k8s distro for running </a:t>
            </a:r>
            <a:r>
              <a:rPr lang="en-CA" dirty="0" err="1">
                <a:solidFill>
                  <a:schemeClr val="tx1"/>
                </a:solidFill>
                <a:latin typeface="+mn-lt"/>
              </a:rPr>
              <a:t>cn</a:t>
            </a:r>
            <a:r>
              <a:rPr lang="en-CA" dirty="0">
                <a:solidFill>
                  <a:schemeClr val="tx1"/>
                </a:solidFill>
                <a:latin typeface="+mn-lt"/>
              </a:rPr>
              <a:t> workloads in IoT devices at the edge</a:t>
            </a:r>
          </a:p>
          <a:p>
            <a:pPr marL="285695" indent="-285695">
              <a:buFont typeface="Arial" panose="020B0604020202020204" pitchFamily="34" charset="0"/>
              <a:buChar char="•"/>
            </a:pPr>
            <a:r>
              <a:rPr lang="en-CA" dirty="0">
                <a:solidFill>
                  <a:schemeClr val="tx1"/>
                </a:solidFill>
                <a:latin typeface="+mn-lt"/>
              </a:rPr>
              <a:t>CNCF incubating project</a:t>
            </a:r>
          </a:p>
        </p:txBody>
      </p:sp>
      <p:sp>
        <p:nvSpPr>
          <p:cNvPr id="10" name="Text Placeholder 9">
            <a:extLst>
              <a:ext uri="{FF2B5EF4-FFF2-40B4-BE49-F238E27FC236}">
                <a16:creationId xmlns:a16="http://schemas.microsoft.com/office/drawing/2014/main" id="{E4814E54-08F7-A544-8967-961241C4C5B8}"/>
              </a:ext>
            </a:extLst>
          </p:cNvPr>
          <p:cNvSpPr>
            <a:spLocks noGrp="1"/>
          </p:cNvSpPr>
          <p:nvPr>
            <p:ph type="body" sz="quarter" idx="17"/>
          </p:nvPr>
        </p:nvSpPr>
        <p:spPr>
          <a:xfrm>
            <a:off x="5334375" y="3230918"/>
            <a:ext cx="1726955" cy="1747462"/>
          </a:xfrm>
        </p:spPr>
        <p:txBody>
          <a:bodyPr/>
          <a:lstStyle/>
          <a:p>
            <a:r>
              <a:rPr lang="en-US">
                <a:hlinkClick r:id="rId4"/>
              </a:rPr>
              <a:t>CNCF Predictions for 2021 &amp; Beyond!</a:t>
            </a:r>
            <a:endParaRPr lang="en-US"/>
          </a:p>
          <a:p>
            <a:pPr marL="285695" indent="-285695">
              <a:buFont typeface="Arial" panose="020B0604020202020204" pitchFamily="34" charset="0"/>
              <a:buChar char="•"/>
            </a:pPr>
            <a:r>
              <a:rPr lang="en-US">
                <a:solidFill>
                  <a:schemeClr val="tx1"/>
                </a:solidFill>
                <a:latin typeface="+mn-lt"/>
              </a:rPr>
              <a:t>Cloud-native IDEs, Kubernetes on the Edge, Rust in Cloud Native &amp; more… </a:t>
            </a:r>
          </a:p>
        </p:txBody>
      </p:sp>
      <p:sp>
        <p:nvSpPr>
          <p:cNvPr id="26" name="Text Placeholder 25">
            <a:extLst>
              <a:ext uri="{FF2B5EF4-FFF2-40B4-BE49-F238E27FC236}">
                <a16:creationId xmlns:a16="http://schemas.microsoft.com/office/drawing/2014/main" id="{0870862D-A42E-E34D-B8EB-13195DDED129}"/>
              </a:ext>
            </a:extLst>
          </p:cNvPr>
          <p:cNvSpPr>
            <a:spLocks noGrp="1"/>
          </p:cNvSpPr>
          <p:nvPr>
            <p:ph type="body" sz="quarter" idx="19"/>
          </p:nvPr>
        </p:nvSpPr>
        <p:spPr>
          <a:xfrm>
            <a:off x="7665630" y="3230919"/>
            <a:ext cx="1726955" cy="1598771"/>
          </a:xfrm>
        </p:spPr>
        <p:txBody>
          <a:bodyPr/>
          <a:lstStyle/>
          <a:p>
            <a:r>
              <a:rPr lang="en-US" dirty="0">
                <a:hlinkClick r:id="rId5"/>
              </a:rPr>
              <a:t>Scaling Kubernetes to 7,500 Nodes</a:t>
            </a:r>
            <a:endParaRPr lang="en-US" dirty="0"/>
          </a:p>
          <a:p>
            <a:pPr marL="285695" indent="-285695">
              <a:buFont typeface="Arial" panose="020B0604020202020204" pitchFamily="34" charset="0"/>
              <a:buChar char="•"/>
            </a:pPr>
            <a:r>
              <a:rPr lang="en-US" dirty="0" err="1">
                <a:solidFill>
                  <a:schemeClr val="tx1"/>
                </a:solidFill>
                <a:latin typeface="+mn-lt"/>
              </a:rPr>
              <a:t>OpenAI</a:t>
            </a:r>
            <a:r>
              <a:rPr lang="en-US" dirty="0">
                <a:solidFill>
                  <a:schemeClr val="tx1"/>
                </a:solidFill>
                <a:latin typeface="+mn-lt"/>
              </a:rPr>
              <a:t> talks scaling for large models like GPT-3</a:t>
            </a:r>
          </a:p>
          <a:p>
            <a:pPr marL="285695" indent="-285695">
              <a:buFont typeface="Arial" panose="020B0604020202020204" pitchFamily="34" charset="0"/>
              <a:buChar char="•"/>
            </a:pPr>
            <a:endParaRPr lang="en-US" dirty="0"/>
          </a:p>
        </p:txBody>
      </p:sp>
      <p:sp>
        <p:nvSpPr>
          <p:cNvPr id="27" name="Text Placeholder 26">
            <a:extLst>
              <a:ext uri="{FF2B5EF4-FFF2-40B4-BE49-F238E27FC236}">
                <a16:creationId xmlns:a16="http://schemas.microsoft.com/office/drawing/2014/main" id="{BF10ECEB-3A94-3D4C-A30E-22AC93AEDBC9}"/>
              </a:ext>
            </a:extLst>
          </p:cNvPr>
          <p:cNvSpPr>
            <a:spLocks noGrp="1"/>
          </p:cNvSpPr>
          <p:nvPr>
            <p:ph type="body" sz="quarter" idx="21"/>
          </p:nvPr>
        </p:nvSpPr>
        <p:spPr>
          <a:xfrm>
            <a:off x="9823916" y="3230919"/>
            <a:ext cx="1726955" cy="2218383"/>
          </a:xfrm>
        </p:spPr>
        <p:txBody>
          <a:bodyPr/>
          <a:lstStyle/>
          <a:p>
            <a:r>
              <a:rPr lang="en-US" dirty="0">
                <a:hlinkClick r:id="rId6"/>
              </a:rPr>
              <a:t>KubeLinter</a:t>
            </a:r>
            <a:endParaRPr lang="en-US" dirty="0"/>
          </a:p>
          <a:p>
            <a:pPr marL="285695" indent="-285695">
              <a:buFont typeface="Arial" panose="020B0604020202020204" pitchFamily="34" charset="0"/>
              <a:buChar char="•"/>
            </a:pPr>
            <a:r>
              <a:rPr lang="en-US" dirty="0">
                <a:solidFill>
                  <a:schemeClr val="tx1"/>
                </a:solidFill>
                <a:latin typeface="+mn-lt"/>
              </a:rPr>
              <a:t>Static analysis for Kubernetes by </a:t>
            </a:r>
            <a:r>
              <a:rPr lang="en-US" dirty="0" err="1">
                <a:solidFill>
                  <a:schemeClr val="tx1"/>
                </a:solidFill>
                <a:latin typeface="+mn-lt"/>
              </a:rPr>
              <a:t>Stackrox</a:t>
            </a:r>
            <a:endParaRPr lang="en-US" dirty="0">
              <a:solidFill>
                <a:schemeClr val="tx1"/>
              </a:solidFill>
              <a:latin typeface="+mn-lt"/>
            </a:endParaRPr>
          </a:p>
          <a:p>
            <a:pPr marL="285695" indent="-285695">
              <a:buFont typeface="Arial" panose="020B0604020202020204" pitchFamily="34" charset="0"/>
              <a:buChar char="•"/>
            </a:pPr>
            <a:r>
              <a:rPr lang="en-US" dirty="0">
                <a:solidFill>
                  <a:schemeClr val="tx1"/>
                </a:solidFill>
                <a:latin typeface="+mn-lt"/>
              </a:rPr>
              <a:t>Checks </a:t>
            </a:r>
            <a:r>
              <a:rPr lang="en-US" dirty="0" err="1">
                <a:solidFill>
                  <a:schemeClr val="tx1"/>
                </a:solidFill>
                <a:latin typeface="+mn-lt"/>
              </a:rPr>
              <a:t>Yaml</a:t>
            </a:r>
            <a:r>
              <a:rPr lang="en-US" dirty="0">
                <a:solidFill>
                  <a:schemeClr val="tx1"/>
                </a:solidFill>
                <a:latin typeface="+mn-lt"/>
              </a:rPr>
              <a:t> and Helm for best practices</a:t>
            </a:r>
          </a:p>
          <a:p>
            <a:pPr marL="285695" indent="-285695">
              <a:buFont typeface="Arial" panose="020B0604020202020204" pitchFamily="34" charset="0"/>
              <a:buChar char="•"/>
            </a:pPr>
            <a:endParaRPr lang="en-US" dirty="0"/>
          </a:p>
        </p:txBody>
      </p:sp>
      <p:sp>
        <p:nvSpPr>
          <p:cNvPr id="32" name="Text Placeholder 31">
            <a:extLst>
              <a:ext uri="{FF2B5EF4-FFF2-40B4-BE49-F238E27FC236}">
                <a16:creationId xmlns:a16="http://schemas.microsoft.com/office/drawing/2014/main" id="{754319F3-9B43-7A4C-9244-937CC75F20CB}"/>
              </a:ext>
            </a:extLst>
          </p:cNvPr>
          <p:cNvSpPr>
            <a:spLocks noGrp="1"/>
          </p:cNvSpPr>
          <p:nvPr>
            <p:ph type="body" sz="quarter" idx="31"/>
          </p:nvPr>
        </p:nvSpPr>
        <p:spPr>
          <a:xfrm>
            <a:off x="787182" y="2065542"/>
            <a:ext cx="261899" cy="263488"/>
          </a:xfrm>
        </p:spPr>
        <p:txBody>
          <a:bodyPr>
            <a:normAutofit/>
          </a:bodyPr>
          <a:lstStyle/>
          <a:p>
            <a:endParaRPr lang="en-US"/>
          </a:p>
        </p:txBody>
      </p:sp>
      <p:sp>
        <p:nvSpPr>
          <p:cNvPr id="33" name="Text Placeholder 32">
            <a:extLst>
              <a:ext uri="{FF2B5EF4-FFF2-40B4-BE49-F238E27FC236}">
                <a16:creationId xmlns:a16="http://schemas.microsoft.com/office/drawing/2014/main" id="{70B279B5-B0E5-964D-BB9C-B17283ED516E}"/>
              </a:ext>
            </a:extLst>
          </p:cNvPr>
          <p:cNvSpPr>
            <a:spLocks noGrp="1"/>
          </p:cNvSpPr>
          <p:nvPr>
            <p:ph type="body" sz="quarter" idx="32"/>
          </p:nvPr>
        </p:nvSpPr>
        <p:spPr>
          <a:xfrm>
            <a:off x="3078520" y="2065542"/>
            <a:ext cx="261899" cy="263488"/>
          </a:xfrm>
        </p:spPr>
        <p:txBody>
          <a:bodyPr>
            <a:normAutofit/>
          </a:bodyPr>
          <a:lstStyle/>
          <a:p>
            <a:endParaRPr lang="en-US"/>
          </a:p>
        </p:txBody>
      </p:sp>
      <p:sp>
        <p:nvSpPr>
          <p:cNvPr id="34" name="Text Placeholder 33">
            <a:extLst>
              <a:ext uri="{FF2B5EF4-FFF2-40B4-BE49-F238E27FC236}">
                <a16:creationId xmlns:a16="http://schemas.microsoft.com/office/drawing/2014/main" id="{4DD9B573-2304-FB44-8897-C8CB783D6410}"/>
              </a:ext>
            </a:extLst>
          </p:cNvPr>
          <p:cNvSpPr>
            <a:spLocks noGrp="1"/>
          </p:cNvSpPr>
          <p:nvPr>
            <p:ph type="body" sz="quarter" idx="33"/>
          </p:nvPr>
        </p:nvSpPr>
        <p:spPr>
          <a:xfrm>
            <a:off x="5336913" y="2065542"/>
            <a:ext cx="261899" cy="263488"/>
          </a:xfrm>
        </p:spPr>
        <p:txBody>
          <a:bodyPr>
            <a:normAutofit/>
          </a:bodyPr>
          <a:lstStyle/>
          <a:p>
            <a:endParaRPr lang="en-US"/>
          </a:p>
        </p:txBody>
      </p:sp>
      <p:sp>
        <p:nvSpPr>
          <p:cNvPr id="35" name="Text Placeholder 34">
            <a:extLst>
              <a:ext uri="{FF2B5EF4-FFF2-40B4-BE49-F238E27FC236}">
                <a16:creationId xmlns:a16="http://schemas.microsoft.com/office/drawing/2014/main" id="{52969F9D-CC98-264D-ABDE-282DE7CA0DD8}"/>
              </a:ext>
            </a:extLst>
          </p:cNvPr>
          <p:cNvSpPr>
            <a:spLocks noGrp="1"/>
          </p:cNvSpPr>
          <p:nvPr>
            <p:ph type="body" sz="quarter" idx="34"/>
          </p:nvPr>
        </p:nvSpPr>
        <p:spPr>
          <a:xfrm>
            <a:off x="7672613" y="2065542"/>
            <a:ext cx="261899" cy="263488"/>
          </a:xfrm>
        </p:spPr>
        <p:txBody>
          <a:bodyPr>
            <a:normAutofit/>
          </a:bodyPr>
          <a:lstStyle/>
          <a:p>
            <a:endParaRPr lang="en-US"/>
          </a:p>
        </p:txBody>
      </p:sp>
      <p:sp>
        <p:nvSpPr>
          <p:cNvPr id="36" name="Text Placeholder 35">
            <a:extLst>
              <a:ext uri="{FF2B5EF4-FFF2-40B4-BE49-F238E27FC236}">
                <a16:creationId xmlns:a16="http://schemas.microsoft.com/office/drawing/2014/main" id="{C7D6B9AE-17EA-BD4F-BA48-62BE190E5AE7}"/>
              </a:ext>
            </a:extLst>
          </p:cNvPr>
          <p:cNvSpPr>
            <a:spLocks noGrp="1"/>
          </p:cNvSpPr>
          <p:nvPr>
            <p:ph type="body" sz="quarter" idx="35"/>
          </p:nvPr>
        </p:nvSpPr>
        <p:spPr>
          <a:xfrm>
            <a:off x="9817882" y="2065542"/>
            <a:ext cx="261899" cy="263488"/>
          </a:xfrm>
        </p:spPr>
        <p:txBody>
          <a:bodyPr>
            <a:normAutofit/>
          </a:bodyPr>
          <a:lstStyle/>
          <a:p>
            <a:endParaRPr lang="en-US"/>
          </a:p>
        </p:txBody>
      </p:sp>
      <p:sp>
        <p:nvSpPr>
          <p:cNvPr id="6" name="Footer Placeholder 5">
            <a:extLst>
              <a:ext uri="{FF2B5EF4-FFF2-40B4-BE49-F238E27FC236}">
                <a16:creationId xmlns:a16="http://schemas.microsoft.com/office/drawing/2014/main" id="{944EE178-58D8-F24F-A81E-06B1044E06FA}"/>
              </a:ext>
            </a:extLst>
          </p:cNvPr>
          <p:cNvSpPr>
            <a:spLocks noGrp="1"/>
          </p:cNvSpPr>
          <p:nvPr>
            <p:ph type="ftr" sz="quarter" idx="3"/>
          </p:nvPr>
        </p:nvSpPr>
        <p:spPr/>
        <p:txBody>
          <a:bodyPr/>
          <a:lstStyle/>
          <a:p>
            <a:pPr defTabSz="932563"/>
            <a:r>
              <a:rPr lang="en-US">
                <a:solidFill>
                  <a:srgbClr val="FFFFFF">
                    <a:lumMod val="65000"/>
                  </a:srgbClr>
                </a:solidFill>
                <a:latin typeface="Segoe UI"/>
              </a:rPr>
              <a:t>© Microsoft Corporation                                                                                  								                                Azure </a:t>
            </a:r>
          </a:p>
        </p:txBody>
      </p:sp>
      <p:pic>
        <p:nvPicPr>
          <p:cNvPr id="11" name="Content Placeholder 10">
            <a:extLst>
              <a:ext uri="{FF2B5EF4-FFF2-40B4-BE49-F238E27FC236}">
                <a16:creationId xmlns:a16="http://schemas.microsoft.com/office/drawing/2014/main" id="{5CA69098-2997-0F4A-B434-F19C0CEAD608}"/>
              </a:ext>
            </a:extLst>
          </p:cNvPr>
          <p:cNvPicPr>
            <a:picLocks noGrp="1" noChangeAspect="1"/>
          </p:cNvPicPr>
          <p:nvPr>
            <p:ph sz="quarter" idx="27"/>
          </p:nvPr>
        </p:nvPicPr>
        <p:blipFill>
          <a:blip r:embed="rId7"/>
          <a:stretch>
            <a:fillRect/>
          </a:stretch>
        </p:blipFill>
        <p:spPr>
          <a:xfrm>
            <a:off x="5658813" y="2202048"/>
            <a:ext cx="1076807" cy="914270"/>
          </a:xfrm>
          <a:prstGeom prst="rect">
            <a:avLst/>
          </a:prstGeom>
        </p:spPr>
      </p:pic>
      <p:pic>
        <p:nvPicPr>
          <p:cNvPr id="20" name="Content Placeholder 19">
            <a:extLst>
              <a:ext uri="{FF2B5EF4-FFF2-40B4-BE49-F238E27FC236}">
                <a16:creationId xmlns:a16="http://schemas.microsoft.com/office/drawing/2014/main" id="{1FA8972F-74C6-764D-85EA-F579E63D9ED5}"/>
              </a:ext>
            </a:extLst>
          </p:cNvPr>
          <p:cNvPicPr>
            <a:picLocks noGrp="1" noChangeAspect="1"/>
          </p:cNvPicPr>
          <p:nvPr>
            <p:ph sz="quarter" idx="28"/>
          </p:nvPr>
        </p:nvPicPr>
        <p:blipFill>
          <a:blip r:embed="rId8"/>
          <a:stretch>
            <a:fillRect/>
          </a:stretch>
        </p:blipFill>
        <p:spPr>
          <a:xfrm>
            <a:off x="7920228" y="2405218"/>
            <a:ext cx="1219027" cy="507928"/>
          </a:xfrm>
          <a:prstGeom prst="rect">
            <a:avLst/>
          </a:prstGeom>
        </p:spPr>
      </p:pic>
      <p:pic>
        <p:nvPicPr>
          <p:cNvPr id="23" name="Content Placeholder 22">
            <a:extLst>
              <a:ext uri="{FF2B5EF4-FFF2-40B4-BE49-F238E27FC236}">
                <a16:creationId xmlns:a16="http://schemas.microsoft.com/office/drawing/2014/main" id="{EDF95550-5D11-4945-9C99-88C4DA6D212E}"/>
              </a:ext>
            </a:extLst>
          </p:cNvPr>
          <p:cNvPicPr>
            <a:picLocks noGrp="1" noChangeAspect="1"/>
          </p:cNvPicPr>
          <p:nvPr>
            <p:ph sz="quarter" idx="26"/>
          </p:nvPr>
        </p:nvPicPr>
        <p:blipFill>
          <a:blip r:embed="rId9"/>
          <a:stretch>
            <a:fillRect/>
          </a:stretch>
        </p:blipFill>
        <p:spPr>
          <a:xfrm>
            <a:off x="3495972" y="2202048"/>
            <a:ext cx="888874" cy="914270"/>
          </a:xfrm>
          <a:prstGeom prst="rect">
            <a:avLst/>
          </a:prstGeom>
        </p:spPr>
      </p:pic>
      <p:pic>
        <p:nvPicPr>
          <p:cNvPr id="39" name="Content Placeholder 38">
            <a:extLst>
              <a:ext uri="{FF2B5EF4-FFF2-40B4-BE49-F238E27FC236}">
                <a16:creationId xmlns:a16="http://schemas.microsoft.com/office/drawing/2014/main" id="{C7119B12-1642-D045-8440-07B6029F6CBB}"/>
              </a:ext>
            </a:extLst>
          </p:cNvPr>
          <p:cNvPicPr>
            <a:picLocks noGrp="1" noChangeAspect="1"/>
          </p:cNvPicPr>
          <p:nvPr>
            <p:ph sz="quarter" idx="29"/>
          </p:nvPr>
        </p:nvPicPr>
        <p:blipFill>
          <a:blip r:embed="rId10"/>
          <a:stretch>
            <a:fillRect/>
          </a:stretch>
        </p:blipFill>
        <p:spPr>
          <a:xfrm>
            <a:off x="9824232" y="2417324"/>
            <a:ext cx="1726955" cy="483717"/>
          </a:xfrm>
          <a:prstGeom prst="rect">
            <a:avLst/>
          </a:prstGeom>
        </p:spPr>
      </p:pic>
      <p:pic>
        <p:nvPicPr>
          <p:cNvPr id="44" name="Content Placeholder 43">
            <a:extLst>
              <a:ext uri="{FF2B5EF4-FFF2-40B4-BE49-F238E27FC236}">
                <a16:creationId xmlns:a16="http://schemas.microsoft.com/office/drawing/2014/main" id="{56B7E067-2BD4-2041-B7AC-EF76A618DA03}"/>
              </a:ext>
            </a:extLst>
          </p:cNvPr>
          <p:cNvPicPr>
            <a:picLocks noGrp="1" noChangeAspect="1"/>
          </p:cNvPicPr>
          <p:nvPr>
            <p:ph sz="quarter" idx="25"/>
          </p:nvPr>
        </p:nvPicPr>
        <p:blipFill>
          <a:blip r:embed="rId11">
            <a:extLst>
              <a:ext uri="{28A0092B-C50C-407E-A947-70E740481C1C}">
                <a14:useLocalDpi xmlns:a14="http://schemas.microsoft.com/office/drawing/2010/main" val="0"/>
              </a:ext>
            </a:extLst>
          </a:blip>
          <a:srcRect/>
          <a:stretch/>
        </p:blipFill>
        <p:spPr>
          <a:xfrm>
            <a:off x="1005490" y="2323168"/>
            <a:ext cx="1815860" cy="1883534"/>
          </a:xfrm>
          <a:prstGeom prst="rect">
            <a:avLst/>
          </a:prstGeom>
        </p:spPr>
      </p:pic>
      <p:sp>
        <p:nvSpPr>
          <p:cNvPr id="45" name="TextBox 44">
            <a:extLst>
              <a:ext uri="{FF2B5EF4-FFF2-40B4-BE49-F238E27FC236}">
                <a16:creationId xmlns:a16="http://schemas.microsoft.com/office/drawing/2014/main" id="{478279E8-F473-AB41-A27F-A4A3F7BEBB90}"/>
              </a:ext>
            </a:extLst>
          </p:cNvPr>
          <p:cNvSpPr txBox="1"/>
          <p:nvPr/>
        </p:nvSpPr>
        <p:spPr>
          <a:xfrm>
            <a:off x="2348334" y="2875093"/>
            <a:ext cx="369345" cy="63444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a:gradFill>
                <a:gsLst>
                  <a:gs pos="2917">
                    <a:srgbClr val="3C3C41"/>
                  </a:gs>
                  <a:gs pos="30000">
                    <a:srgbClr val="3C3C41"/>
                  </a:gs>
                </a:gsLst>
                <a:lin ang="5400000" scaled="0"/>
              </a:gradFill>
              <a:latin typeface="Segoe UI"/>
            </a:endParaRPr>
          </a:p>
        </p:txBody>
      </p:sp>
      <p:sp>
        <p:nvSpPr>
          <p:cNvPr id="21" name="Text Placeholder 7">
            <a:extLst>
              <a:ext uri="{FF2B5EF4-FFF2-40B4-BE49-F238E27FC236}">
                <a16:creationId xmlns:a16="http://schemas.microsoft.com/office/drawing/2014/main" id="{4D657397-26DA-8247-964E-2E7174910EA6}"/>
              </a:ext>
            </a:extLst>
          </p:cNvPr>
          <p:cNvSpPr txBox="1">
            <a:spLocks/>
          </p:cNvSpPr>
          <p:nvPr/>
        </p:nvSpPr>
        <p:spPr>
          <a:xfrm>
            <a:off x="1005490" y="4314816"/>
            <a:ext cx="1726955" cy="1264377"/>
          </a:xfrm>
          <a:prstGeom prst="rect">
            <a:avLst/>
          </a:prstGeom>
        </p:spPr>
        <p:txBody>
          <a:bodyPr vert="horz" wrap="square" lIns="0" tIns="0" rIns="0" bIns="0" rtlCol="0">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99" dirty="0"/>
              <a:t>Kubernetes Network Policy Editor by Cilium</a:t>
            </a:r>
          </a:p>
          <a:p>
            <a:pPr lvl="1"/>
            <a:r>
              <a:rPr lang="en-US" sz="1428" dirty="0">
                <a:gradFill>
                  <a:gsLst>
                    <a:gs pos="2917">
                      <a:schemeClr val="tx1"/>
                    </a:gs>
                    <a:gs pos="30000">
                      <a:schemeClr val="tx1"/>
                    </a:gs>
                  </a:gsLst>
                  <a:lin ang="5400000" scaled="0"/>
                </a:gradFill>
                <a:hlinkClick r:id="rId12"/>
              </a:rPr>
              <a:t>Editor.cilium.io</a:t>
            </a:r>
            <a:endParaRPr lang="en-US" sz="1428" dirty="0">
              <a:gradFill>
                <a:gsLst>
                  <a:gs pos="2917">
                    <a:schemeClr val="tx1"/>
                  </a:gs>
                  <a:gs pos="30000">
                    <a:schemeClr val="tx1"/>
                  </a:gs>
                </a:gsLst>
                <a:lin ang="5400000" scaled="0"/>
              </a:gradFill>
            </a:endParaRPr>
          </a:p>
          <a:p>
            <a:pPr lvl="1"/>
            <a:endParaRPr lang="en-US" sz="1399" dirty="0"/>
          </a:p>
        </p:txBody>
      </p:sp>
      <p:sp>
        <p:nvSpPr>
          <p:cNvPr id="4" name="Rectangle 3">
            <a:extLst>
              <a:ext uri="{FF2B5EF4-FFF2-40B4-BE49-F238E27FC236}">
                <a16:creationId xmlns:a16="http://schemas.microsoft.com/office/drawing/2014/main" id="{A14C86FC-2189-A842-B3DF-C815D7E5E574}"/>
              </a:ext>
            </a:extLst>
          </p:cNvPr>
          <p:cNvSpPr/>
          <p:nvPr/>
        </p:nvSpPr>
        <p:spPr>
          <a:xfrm>
            <a:off x="5780969" y="5779180"/>
            <a:ext cx="6217356" cy="670445"/>
          </a:xfrm>
          <a:prstGeom prst="rect">
            <a:avLst/>
          </a:prstGeom>
        </p:spPr>
        <p:txBody>
          <a:bodyPr>
            <a:spAutoFit/>
          </a:bodyPr>
          <a:lstStyle/>
          <a:p>
            <a:r>
              <a:rPr lang="en-US" sz="1836" dirty="0">
                <a:hlinkClick r:id="rId13"/>
              </a:rPr>
              <a:t>The Cloud Native Landscape: The Application Definition and Development Layer – The New Stack</a:t>
            </a:r>
            <a:endParaRPr lang="en-US" sz="1836" dirty="0"/>
          </a:p>
        </p:txBody>
      </p:sp>
      <p:sp>
        <p:nvSpPr>
          <p:cNvPr id="22" name="Text Placeholder 9">
            <a:extLst>
              <a:ext uri="{FF2B5EF4-FFF2-40B4-BE49-F238E27FC236}">
                <a16:creationId xmlns:a16="http://schemas.microsoft.com/office/drawing/2014/main" id="{14321743-EAAB-B543-BCCF-CCFFFA6426FA}"/>
              </a:ext>
            </a:extLst>
          </p:cNvPr>
          <p:cNvSpPr txBox="1">
            <a:spLocks/>
          </p:cNvSpPr>
          <p:nvPr/>
        </p:nvSpPr>
        <p:spPr>
          <a:xfrm>
            <a:off x="5333738" y="3264935"/>
            <a:ext cx="1726955" cy="174746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hlinkClick r:id="rId4"/>
              </a:rPr>
              <a:t>CNCF Predictions for 2021 &amp; Beyond!</a:t>
            </a:r>
            <a:endParaRPr lang="en-US" dirty="0"/>
          </a:p>
          <a:p>
            <a:pPr marL="285695" indent="-285695">
              <a:buFont typeface="Arial" panose="020B0604020202020204" pitchFamily="34" charset="0"/>
              <a:buChar char="•"/>
            </a:pPr>
            <a:r>
              <a:rPr lang="en-US" dirty="0">
                <a:solidFill>
                  <a:schemeClr val="tx1"/>
                </a:solidFill>
                <a:latin typeface="+mn-lt"/>
              </a:rPr>
              <a:t>Cloud-native IDEs, Kubernetes on the Edge, Rust in Cloud Native &amp; more… </a:t>
            </a:r>
          </a:p>
        </p:txBody>
      </p:sp>
    </p:spTree>
    <p:extLst>
      <p:ext uri="{BB962C8B-B14F-4D97-AF65-F5344CB8AC3E}">
        <p14:creationId xmlns:p14="http://schemas.microsoft.com/office/powerpoint/2010/main" val="24498957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7601" y="2648846"/>
            <a:ext cx="9822105" cy="1828541"/>
          </a:xfrm>
        </p:spPr>
        <p:txBody>
          <a:bodyPr/>
          <a:lstStyle/>
          <a:p>
            <a:r>
              <a:rPr lang="en-US" dirty="0"/>
              <a:t>Service Mesh Overview</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29766" y="5924426"/>
            <a:ext cx="1981091" cy="889967"/>
          </a:xfrm>
          <a:prstGeom prst="rect">
            <a:avLst/>
          </a:prstGeom>
        </p:spPr>
      </p:pic>
    </p:spTree>
    <p:extLst>
      <p:ext uri="{BB962C8B-B14F-4D97-AF65-F5344CB8AC3E}">
        <p14:creationId xmlns:p14="http://schemas.microsoft.com/office/powerpoint/2010/main" val="30366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6.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addc9f2-191d-4a01-9eab-7967098255b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DBC78DF56D124EB1A5F3CA3264E282" ma:contentTypeVersion="17" ma:contentTypeDescription="Create a new document." ma:contentTypeScope="" ma:versionID="6c98b9390f0f5253a4e796e6185ad246">
  <xsd:schema xmlns:xsd="http://www.w3.org/2001/XMLSchema" xmlns:xs="http://www.w3.org/2001/XMLSchema" xmlns:p="http://schemas.microsoft.com/office/2006/metadata/properties" xmlns:ns1="http://schemas.microsoft.com/sharepoint/v3" xmlns:ns3="8db5dfc9-cbd0-4979-ba1e-989d2c624080" xmlns:ns4="baddc9f2-191d-4a01-9eab-7967098255b0" targetNamespace="http://schemas.microsoft.com/office/2006/metadata/properties" ma:root="true" ma:fieldsID="8e64fb3d078eef9bb9a63280f205a366" ns1:_="" ns3:_="" ns4:_="">
    <xsd:import namespace="http://schemas.microsoft.com/sharepoint/v3"/>
    <xsd:import namespace="8db5dfc9-cbd0-4979-ba1e-989d2c624080"/>
    <xsd:import namespace="baddc9f2-191d-4a01-9eab-7967098255b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b5dfc9-cbd0-4979-ba1e-989d2c6240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addc9f2-191d-4a01-9eab-7967098255b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5B5D8E-0E7A-40AA-BDF8-29A7C4CAE70E}">
  <ds:schemaRefs>
    <ds:schemaRef ds:uri="http://schemas.microsoft.com/sharepoint/v3/contenttype/forms"/>
  </ds:schemaRefs>
</ds:datastoreItem>
</file>

<file path=customXml/itemProps2.xml><?xml version="1.0" encoding="utf-8"?>
<ds:datastoreItem xmlns:ds="http://schemas.openxmlformats.org/officeDocument/2006/customXml" ds:itemID="{26A98862-5FBE-46A2-8166-5D40E5585333}">
  <ds:schemaRefs>
    <ds:schemaRef ds:uri="http://purl.org/dc/terms/"/>
    <ds:schemaRef ds:uri="http://schemas.microsoft.com/office/2006/metadata/properties"/>
    <ds:schemaRef ds:uri="http://www.w3.org/XML/1998/namespace"/>
    <ds:schemaRef ds:uri="http://schemas.microsoft.com/office/2006/documentManagement/types"/>
    <ds:schemaRef ds:uri="8db5dfc9-cbd0-4979-ba1e-989d2c624080"/>
    <ds:schemaRef ds:uri="http://schemas.microsoft.com/office/infopath/2007/PartnerControls"/>
    <ds:schemaRef ds:uri="http://purl.org/dc/elements/1.1/"/>
    <ds:schemaRef ds:uri="baddc9f2-191d-4a01-9eab-7967098255b0"/>
    <ds:schemaRef ds:uri="http://schemas.openxmlformats.org/package/2006/metadata/core-properties"/>
    <ds:schemaRef ds:uri="http://schemas.microsoft.com/sharepoint/v3"/>
    <ds:schemaRef ds:uri="http://purl.org/dc/dcmitype/"/>
  </ds:schemaRefs>
</ds:datastoreItem>
</file>

<file path=customXml/itemProps3.xml><?xml version="1.0" encoding="utf-8"?>
<ds:datastoreItem xmlns:ds="http://schemas.openxmlformats.org/officeDocument/2006/customXml" ds:itemID="{2C6DB646-6A3A-4D0B-8CD7-F0560B63061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8db5dfc9-cbd0-4979-ba1e-989d2c624080"/>
    <ds:schemaRef ds:uri="baddc9f2-191d-4a01-9eab-7967098255b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1261</Words>
  <Application>Microsoft Macintosh PowerPoint</Application>
  <PresentationFormat>Custom</PresentationFormat>
  <Paragraphs>165</Paragraphs>
  <Slides>18</Slides>
  <Notes>10</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18</vt:i4>
      </vt:variant>
    </vt:vector>
  </HeadingPairs>
  <TitlesOfParts>
    <vt:vector size="38" baseType="lpstr">
      <vt:lpstr>-apple-system</vt:lpstr>
      <vt:lpstr>Arial</vt:lpstr>
      <vt:lpstr>Calibri</vt:lpstr>
      <vt:lpstr>Calibri Light</vt:lpstr>
      <vt:lpstr>Consolas</vt:lpstr>
      <vt:lpstr>Merriweather</vt:lpstr>
      <vt:lpstr>Rockwell</vt:lpstr>
      <vt:lpstr>Segoe UI</vt:lpstr>
      <vt:lpstr>Segoe UI Light</vt:lpstr>
      <vt:lpstr>Segoe UI Semibold</vt:lpstr>
      <vt:lpstr>Segoe UI Semilight</vt:lpstr>
      <vt:lpstr>Wingdings</vt:lpstr>
      <vt:lpstr>Dynamics 365</vt:lpstr>
      <vt:lpstr>Reinventing Productivity</vt:lpstr>
      <vt:lpstr>Black Template</vt:lpstr>
      <vt:lpstr>5_Dynamics 365</vt:lpstr>
      <vt:lpstr>WHITE TEMPLATE</vt:lpstr>
      <vt:lpstr>7_WHITE TEMPLATE</vt:lpstr>
      <vt:lpstr>1_Dynamics 365</vt:lpstr>
      <vt:lpstr>office theme</vt:lpstr>
      <vt:lpstr>PowerPoint Presentation</vt:lpstr>
      <vt:lpstr>Who are we?</vt:lpstr>
      <vt:lpstr>Why AKS Office Hours?</vt:lpstr>
      <vt:lpstr>What to expect </vt:lpstr>
      <vt:lpstr>AKS Updates</vt:lpstr>
      <vt:lpstr>AKS Release Notes</vt:lpstr>
      <vt:lpstr>Ecosystem Updates</vt:lpstr>
      <vt:lpstr>Open Source and Ecosystem call outs</vt:lpstr>
      <vt:lpstr>Service Mesh Overview</vt:lpstr>
      <vt:lpstr>Agenda</vt:lpstr>
      <vt:lpstr>What is a Service Mesh</vt:lpstr>
      <vt:lpstr>Service Mesh Traffic Overview</vt:lpstr>
      <vt:lpstr>When do I need a service mesh?</vt:lpstr>
      <vt:lpstr>When do I need a service mesh? (cont.)</vt:lpstr>
      <vt:lpstr>Service Mesh Landscape</vt:lpstr>
      <vt:lpstr>Service Mesh Landscape</vt:lpstr>
      <vt:lpstr>Open Service Mesh</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4</cp:revision>
  <dcterms:created xsi:type="dcterms:W3CDTF">2019-10-30T21:27:18Z</dcterms:created>
  <dcterms:modified xsi:type="dcterms:W3CDTF">2021-02-11T21:17:17Z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1900;#archive files|7c386bcd-7c28-49a1-b5d4-6a5adabd9893;#2222;#Exclude from Learning Search Center|69c92ece-05b4-474f-a692-5ac4c9f64a8c;#1975;#checklists|cdc11282-7b54-4f27-8efc-d0abec78257b;#417;#competitive materials|1ffc6641-18be-4106-8f07-4ff1b8feb95</vt:lpwstr>
  </property>
  <property fmtid="{D5CDD505-2E9C-101B-9397-08002B2CF9AE}" pid="11" name="ContentTypeId">
    <vt:lpwstr>0x01010030DBC78DF56D124EB1A5F3CA3264E282</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Service|da55d66e-fdf8-469d-bdcd-bf23a5f5b4b3;#3431;#Azure Kubernetes Service|8613eadf-04d1-44ae-bd4e-24a6f3fb4a02</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3476;#Applications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3094;#Sales|72627068-acd7-4c1a-8b95-a0256be5dc9f;#3100;#Marketing|6bac43fe-835f-4207-8dba-9b6899aa3139;#3098;#Services|31216a1b-ed7a-4548-8e47-1aa2e6048472</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29;#features|94b87768-f145-4764-adbd-fec700e47348;#30;#hub subset|c6bfd112-b986-4a0a-aa8d-90e767bfdfa6</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